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FACAC4-5DB4-4060-B015-AF31A39A5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SI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6F0F573-5477-40C6-9A25-61FA17763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SI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266677A-4490-42C4-8198-71E14CB86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B216-16FA-42C2-B44C-3BE46057656E}" type="datetimeFigureOut">
              <a:rPr lang="en-SI" smtClean="0"/>
              <a:t>31/03/2020</a:t>
            </a:fld>
            <a:endParaRPr lang="en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AD83372-B263-4DD7-8234-A1A37642A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7BDF184-C5C6-4189-9DCE-458078B74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669F-80F7-4849-8B7C-CF03D812B16D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21367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4CD072-AFED-4F15-B3B6-A398233C4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SI"/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6DD5FB1F-CDEA-4062-9B09-B62548C5F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SI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CE36AC4-14DC-48F6-A2F8-9172E6B87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B216-16FA-42C2-B44C-3BE46057656E}" type="datetimeFigureOut">
              <a:rPr lang="en-SI" smtClean="0"/>
              <a:t>31/03/2020</a:t>
            </a:fld>
            <a:endParaRPr lang="en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DAB94B4-1A67-4A83-BD12-DAC8110BC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9DCF271-A155-4028-B63D-62901D94A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669F-80F7-4849-8B7C-CF03D812B16D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02702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56C2E217-8970-4031-86E8-A554E94546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SI"/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F8AD68AB-8AA3-4CD2-AE80-F8C194E54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SI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7A407B0-9316-4C75-B5A9-EB79D85BA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B216-16FA-42C2-B44C-3BE46057656E}" type="datetimeFigureOut">
              <a:rPr lang="en-SI" smtClean="0"/>
              <a:t>31/03/2020</a:t>
            </a:fld>
            <a:endParaRPr lang="en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BA92A5A-C1A7-4572-BAB1-B419A6AEC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610FCA3-05B9-40A1-8A9F-7B04FE098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669F-80F7-4849-8B7C-CF03D812B16D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10159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58B22B-A29A-4241-BA41-5B8373544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9B68272-EE91-4C4D-8D04-5811BF2DF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SI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D39E5BC-4FB7-4401-BCDE-76327834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B216-16FA-42C2-B44C-3BE46057656E}" type="datetimeFigureOut">
              <a:rPr lang="en-SI" smtClean="0"/>
              <a:t>31/03/2020</a:t>
            </a:fld>
            <a:endParaRPr lang="en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4FA1B06-C9D8-494B-B369-D6001FAD2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DC89C4F-A420-4553-835E-F98B1EFBF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669F-80F7-4849-8B7C-CF03D812B16D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68452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541B23-BF07-4424-998D-A1A230D11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SI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8C74F23-A505-4549-9A44-8AA6C85E3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8E1FFA7-291C-4634-ACB5-41FCDB6DA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B216-16FA-42C2-B44C-3BE46057656E}" type="datetimeFigureOut">
              <a:rPr lang="en-SI" smtClean="0"/>
              <a:t>31/03/2020</a:t>
            </a:fld>
            <a:endParaRPr lang="en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662A0B5-20AB-46BC-9611-2E4867523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DE10F12-4CDF-493F-888B-85726E3B7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669F-80F7-4849-8B7C-CF03D812B16D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79492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3E9D19-CED7-40E5-B094-6139C9F27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2275CCA-47DB-42FF-B968-D862193224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SI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3565C23C-630C-45B7-AF0F-E7BEFDAF3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SI"/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371CB0A-F848-4413-B48D-80B65ACEC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B216-16FA-42C2-B44C-3BE46057656E}" type="datetimeFigureOut">
              <a:rPr lang="en-SI" smtClean="0"/>
              <a:t>31/03/2020</a:t>
            </a:fld>
            <a:endParaRPr lang="en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5DF2DFC-1733-42BF-A9AF-7B7C4E6E5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B173F3A-36D8-4D60-B476-569654DB2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669F-80F7-4849-8B7C-CF03D812B16D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54705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1A5818-CFEA-4A11-8973-C2CCF32F5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SI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483CF38-D601-4051-A505-D99F1FFA9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9CD1B345-CC37-43D6-8636-8781648E1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SI"/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601145A7-1653-4D1A-BC6D-DCC842E74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6D55D5C3-8053-4FD9-AFEB-9D77D1BC4A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SI"/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F6454A4D-A34F-43A6-AF09-4F33159FA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B216-16FA-42C2-B44C-3BE46057656E}" type="datetimeFigureOut">
              <a:rPr lang="en-SI" smtClean="0"/>
              <a:t>31/03/2020</a:t>
            </a:fld>
            <a:endParaRPr lang="en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B59AA0A5-064E-4DE8-97D8-C24EE7B76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76D3DF94-6E46-4FB6-A5AB-7D544B54F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669F-80F7-4849-8B7C-CF03D812B16D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70875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076376-FC10-4E05-AB5E-455BB2B7C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CF2BC6AB-1840-4372-AEC5-D74BAD0B0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B216-16FA-42C2-B44C-3BE46057656E}" type="datetimeFigureOut">
              <a:rPr lang="en-SI" smtClean="0"/>
              <a:t>31/03/2020</a:t>
            </a:fld>
            <a:endParaRPr lang="en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487907FF-2EA6-40B4-BDE9-F1BD3A449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0165A879-1DB5-476E-B961-2D5955720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669F-80F7-4849-8B7C-CF03D812B16D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47311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206854B3-8B9D-4298-A3B3-8D40F2D7A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B216-16FA-42C2-B44C-3BE46057656E}" type="datetimeFigureOut">
              <a:rPr lang="en-SI" smtClean="0"/>
              <a:t>31/03/2020</a:t>
            </a:fld>
            <a:endParaRPr lang="en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89BF027B-42C5-4A05-955F-E85E3753C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6AF50B3C-50C3-460D-9A5F-EEFE45E8F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669F-80F7-4849-8B7C-CF03D812B16D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34904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9FD18F-E696-4394-B11C-9984C5A0F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5589AD6-541A-42C8-98EF-904015A44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C6DFE3D2-6D6B-4A9E-BBF2-0F173EA458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5CAAF10-6A33-4368-BA6D-5F0EC8F34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B216-16FA-42C2-B44C-3BE46057656E}" type="datetimeFigureOut">
              <a:rPr lang="en-SI" smtClean="0"/>
              <a:t>31/03/2020</a:t>
            </a:fld>
            <a:endParaRPr lang="en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78B038F-CA46-4D6A-AED7-7EC98022D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20649DA-F532-45A1-9324-0EE345924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669F-80F7-4849-8B7C-CF03D812B16D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60359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C5DC38-5A61-4CB5-9DCA-B1E2B153E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SI"/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26F68487-199C-4A6D-B05F-907D4BB1DE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3AAF4E3B-7C5A-47D3-B0E1-D6212ECA9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67A5BF8F-638D-4B52-91B6-3BE415664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B216-16FA-42C2-B44C-3BE46057656E}" type="datetimeFigureOut">
              <a:rPr lang="en-SI" smtClean="0"/>
              <a:t>31/03/2020</a:t>
            </a:fld>
            <a:endParaRPr lang="en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AA97DD10-D70C-4B4B-BC18-DF873AF1B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A388FE5-C8A8-4136-8255-8839BDA23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B669F-80F7-4849-8B7C-CF03D812B16D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40209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75E573B7-D828-402F-966E-99AFD0D8C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SI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3D9589C-A9D3-4D63-9461-FB1013095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SI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4168E9C-4AC4-47AA-8B9F-E5C3C76D6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DB216-16FA-42C2-B44C-3BE46057656E}" type="datetimeFigureOut">
              <a:rPr lang="en-SI" smtClean="0"/>
              <a:t>31/03/2020</a:t>
            </a:fld>
            <a:endParaRPr lang="en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AACEC6F-70D0-4C59-B390-21CD65201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0BD1639-8C40-4471-AB57-691CC8FDB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B669F-80F7-4849-8B7C-CF03D812B16D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28584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U9i1d4Pn-0" TargetMode="External"/><Relationship Id="rId2" Type="http://schemas.openxmlformats.org/officeDocument/2006/relationships/hyperlink" Target="https://www.youtube.com/watch?v=UR63Zv0n5a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jzpzAAUr_w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wj-AdQwr1Q" TargetMode="External"/><Relationship Id="rId2" Type="http://schemas.openxmlformats.org/officeDocument/2006/relationships/hyperlink" Target="https://www.youtube.com/watch?v=n6n6B2JIiE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TRXdcZmrWw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Im_W9iI0Z4" TargetMode="External"/><Relationship Id="rId2" Type="http://schemas.openxmlformats.org/officeDocument/2006/relationships/hyperlink" Target="https://www.youtube.com/watch?v=SnlrZJdILD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4p5puuN2Ygk" TargetMode="External"/><Relationship Id="rId4" Type="http://schemas.openxmlformats.org/officeDocument/2006/relationships/hyperlink" Target="https://www.youtube.com/watch?v=lkuxl3LPXc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F181AE-ABB1-4CC0-9A97-FB05F175B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4913"/>
            <a:ext cx="9144000" cy="1073887"/>
          </a:xfrm>
        </p:spPr>
        <p:txBody>
          <a:bodyPr/>
          <a:lstStyle/>
          <a:p>
            <a:r>
              <a:rPr lang="sl-SI" dirty="0">
                <a:latin typeface="Cooper Black" panose="0208090404030B020404" pitchFamily="18" charset="0"/>
              </a:rPr>
              <a:t>KOLESARSKI IZPIT</a:t>
            </a:r>
            <a:endParaRPr lang="en-SI" dirty="0">
              <a:latin typeface="Cooper Black" panose="0208090404030B020404" pitchFamily="18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E022F2B-B413-4934-BD67-368DA1511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8240" y="2211571"/>
            <a:ext cx="9144000" cy="3891516"/>
          </a:xfrm>
        </p:spPr>
        <p:txBody>
          <a:bodyPr/>
          <a:lstStyle/>
          <a:p>
            <a:pPr algn="l"/>
            <a:r>
              <a:rPr lang="sl-SI" dirty="0"/>
              <a:t>SPOZNAL/-A BOŠ: </a:t>
            </a:r>
            <a:br>
              <a:rPr lang="sl-SI" dirty="0"/>
            </a:br>
            <a:endParaRPr lang="sl-SI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dirty="0"/>
              <a:t>VRSTE KRIŽIŠČ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dirty="0"/>
              <a:t>PRAVILO SREČANJA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dirty="0"/>
              <a:t>DESNO PRAVILO</a:t>
            </a:r>
            <a:endParaRPr lang="en-SI" dirty="0"/>
          </a:p>
        </p:txBody>
      </p:sp>
      <p:pic>
        <p:nvPicPr>
          <p:cNvPr id="1028" name="Picture 4" descr="Spletna učilnica Kolesar | SIO Podpora">
            <a:extLst>
              <a:ext uri="{FF2B5EF4-FFF2-40B4-BE49-F238E27FC236}">
                <a16:creationId xmlns:a16="http://schemas.microsoft.com/office/drawing/2014/main" id="{9727F1AF-D4E3-432A-B623-0BA054984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453" y="2249407"/>
            <a:ext cx="2847547" cy="385368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949333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173EA8-03D9-496F-B255-C11EE89D7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dirty="0"/>
              <a:t>Oglej si še prometne situacije, kjer upoštevamo obe pravili: </a:t>
            </a:r>
            <a:br>
              <a:rPr lang="sl-SI" sz="3200" dirty="0"/>
            </a:br>
            <a:r>
              <a:rPr lang="sl-SI" sz="3200" dirty="0"/>
              <a:t>pravilo srečanja in desno pravilo.</a:t>
            </a:r>
            <a:endParaRPr lang="en-SI" sz="32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F7EB5BC-0546-4B53-8287-8C14C83A6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https://www.youtube.com/watch?v=UR63Zv0n5ak</a:t>
            </a:r>
            <a:endParaRPr lang="sl-SI" dirty="0"/>
          </a:p>
          <a:p>
            <a:r>
              <a:rPr lang="sl-SI" dirty="0">
                <a:hlinkClick r:id="rId3"/>
              </a:rPr>
              <a:t>https://www.youtube.com/watch?v=jU9i1d4Pn-0</a:t>
            </a:r>
            <a:endParaRPr lang="sl-SI" dirty="0"/>
          </a:p>
          <a:p>
            <a:r>
              <a:rPr lang="sl-SI" dirty="0">
                <a:hlinkClick r:id="rId4"/>
              </a:rPr>
              <a:t>https://www.youtube.com/watch?v=jzpzAAUr_wM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1000681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62E5BC-128A-44A1-BB3C-1ADA1A94F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VRSTE KRIŽIŠČ IN NJIHOVA UREDITEV</a:t>
            </a:r>
            <a:endParaRPr lang="en-SI" b="1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F21AC1B-6561-4C5E-8D16-301172DF3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r>
              <a:rPr lang="sl-SI" dirty="0"/>
              <a:t>Križišče je prometna površina, kjer se združi ali križa več cest. Ker se poti različnih vozil križajo, moramo biti pri vožnji skozi križišče pozorni na druge udeležence v prometu in upoštevati prometna pravila.</a:t>
            </a:r>
          </a:p>
          <a:p>
            <a:r>
              <a:rPr lang="sl-SI" u="sng" dirty="0"/>
              <a:t>Poznamo različne vrste križišč</a:t>
            </a:r>
            <a:r>
              <a:rPr lang="sl-SI" dirty="0"/>
              <a:t>:</a:t>
            </a:r>
          </a:p>
          <a:p>
            <a:pPr>
              <a:buFontTx/>
              <a:buChar char="-"/>
            </a:pPr>
            <a:r>
              <a:rPr lang="sl-SI" b="1" dirty="0"/>
              <a:t>križišče enakovrednih cest </a:t>
            </a:r>
            <a:r>
              <a:rPr lang="sl-SI" dirty="0"/>
              <a:t>(vse ceste so enakovredne, prometnih znakov ni),</a:t>
            </a:r>
          </a:p>
          <a:p>
            <a:pPr>
              <a:buFontTx/>
              <a:buChar char="-"/>
            </a:pPr>
            <a:r>
              <a:rPr lang="sl-SI" b="1" dirty="0"/>
              <a:t>križišče, kjer je promet urejen s prometnimi znaki</a:t>
            </a:r>
            <a:r>
              <a:rPr lang="sl-SI" dirty="0"/>
              <a:t>,</a:t>
            </a:r>
          </a:p>
          <a:p>
            <a:pPr>
              <a:buFontTx/>
              <a:buChar char="-"/>
            </a:pPr>
            <a:r>
              <a:rPr lang="sl-SI" b="1" dirty="0"/>
              <a:t>križišče, kjer promet urejajo semaforji</a:t>
            </a:r>
            <a:r>
              <a:rPr lang="sl-SI" dirty="0"/>
              <a:t>,</a:t>
            </a:r>
          </a:p>
          <a:p>
            <a:pPr marL="0" indent="0">
              <a:buNone/>
            </a:pPr>
            <a:r>
              <a:rPr lang="sl-SI" dirty="0"/>
              <a:t>- </a:t>
            </a:r>
            <a:r>
              <a:rPr lang="sl-SI" b="1" dirty="0"/>
              <a:t>križišče, kjer promet ureja policist </a:t>
            </a:r>
            <a:r>
              <a:rPr lang="sl-SI" dirty="0"/>
              <a:t>(policist ureja promet v križišču le redko: ob prometni nesreči, povečanem prometu …)</a:t>
            </a:r>
          </a:p>
        </p:txBody>
      </p:sp>
    </p:spTree>
    <p:extLst>
      <p:ext uri="{BB962C8B-B14F-4D97-AF65-F5344CB8AC3E}">
        <p14:creationId xmlns:p14="http://schemas.microsoft.com/office/powerpoint/2010/main" val="2713915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4CC757-7130-479A-B601-F2C62A7BD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KRIŽIŠČE ENAKOVREDNIH CEST</a:t>
            </a:r>
            <a:endParaRPr lang="en-SI" b="1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5AFED86-E820-4DE1-9034-B62048F9A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4667"/>
            <a:ext cx="10515600" cy="5138208"/>
          </a:xfrm>
        </p:spPr>
        <p:txBody>
          <a:bodyPr/>
          <a:lstStyle/>
          <a:p>
            <a:r>
              <a:rPr lang="sl-SI" dirty="0"/>
              <a:t>V križišču ni prometnih znakov, zato upoštevamo dve pravili:</a:t>
            </a:r>
          </a:p>
          <a:p>
            <a:pPr marL="514350" indent="-514350">
              <a:buAutoNum type="arabicPeriod"/>
            </a:pPr>
            <a:r>
              <a:rPr lang="sl-SI" b="1" dirty="0"/>
              <a:t>PRAVILO SREČANJA</a:t>
            </a:r>
          </a:p>
          <a:p>
            <a:pPr marL="0" indent="0">
              <a:buNone/>
            </a:pPr>
            <a:r>
              <a:rPr lang="sl-SI" dirty="0"/>
              <a:t> (velja, ko si vozili pripeljeta</a:t>
            </a:r>
          </a:p>
          <a:p>
            <a:pPr marL="0" indent="0">
              <a:buNone/>
            </a:pPr>
            <a:r>
              <a:rPr lang="sl-SI" dirty="0"/>
              <a:t> z nasprotne smeri)</a:t>
            </a:r>
          </a:p>
          <a:p>
            <a:pPr marL="514350" indent="-514350">
              <a:buAutoNum type="arabicPeriod"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2. </a:t>
            </a:r>
            <a:r>
              <a:rPr lang="sl-SI" b="1" dirty="0"/>
              <a:t>DESNO PRAVILO</a:t>
            </a:r>
          </a:p>
          <a:p>
            <a:pPr marL="0" indent="0">
              <a:buNone/>
            </a:pPr>
            <a:r>
              <a:rPr lang="sl-SI" dirty="0"/>
              <a:t> (velja, ko si vozili pripeljeta</a:t>
            </a:r>
          </a:p>
          <a:p>
            <a:pPr marL="0" indent="0">
              <a:buNone/>
            </a:pPr>
            <a:r>
              <a:rPr lang="sl-SI" dirty="0"/>
              <a:t> bočno, s strani)</a:t>
            </a:r>
            <a:endParaRPr lang="en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6F27ACD-C0D6-499E-BBFD-0AF88B7341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921417"/>
            <a:ext cx="2182557" cy="2170364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AE7117E1-B977-49FA-AB18-2397E97FA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2777" y="4205229"/>
            <a:ext cx="2631580" cy="2333665"/>
          </a:xfrm>
          <a:prstGeom prst="rect">
            <a:avLst/>
          </a:prstGeom>
        </p:spPr>
      </p:pic>
      <p:sp>
        <p:nvSpPr>
          <p:cNvPr id="7" name="Puščica: desno 6">
            <a:extLst>
              <a:ext uri="{FF2B5EF4-FFF2-40B4-BE49-F238E27FC236}">
                <a16:creationId xmlns:a16="http://schemas.microsoft.com/office/drawing/2014/main" id="{3B2360E5-F366-4F8F-A578-B87398A5F2C0}"/>
              </a:ext>
            </a:extLst>
          </p:cNvPr>
          <p:cNvSpPr/>
          <p:nvPr/>
        </p:nvSpPr>
        <p:spPr>
          <a:xfrm>
            <a:off x="4301067" y="2946400"/>
            <a:ext cx="1644376" cy="482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8" name="Puščica: desno 7">
            <a:extLst>
              <a:ext uri="{FF2B5EF4-FFF2-40B4-BE49-F238E27FC236}">
                <a16:creationId xmlns:a16="http://schemas.microsoft.com/office/drawing/2014/main" id="{4F1FCBB1-FD7F-493A-A2B8-0CCEE1FD8323}"/>
              </a:ext>
            </a:extLst>
          </p:cNvPr>
          <p:cNvSpPr/>
          <p:nvPr/>
        </p:nvSpPr>
        <p:spPr>
          <a:xfrm>
            <a:off x="5283200" y="5116764"/>
            <a:ext cx="3439020" cy="482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43525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AD2432-8F08-40C6-A0FA-541A3972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408"/>
          </a:xfrm>
        </p:spPr>
        <p:txBody>
          <a:bodyPr/>
          <a:lstStyle/>
          <a:p>
            <a:r>
              <a:rPr lang="sl-SI" b="1" dirty="0"/>
              <a:t>1. PRAVILO SREČANJA</a:t>
            </a:r>
            <a:endParaRPr lang="en-SI" b="1" dirty="0"/>
          </a:p>
        </p:txBody>
      </p:sp>
      <p:sp>
        <p:nvSpPr>
          <p:cNvPr id="9" name="Označba mesta vsebine 8">
            <a:extLst>
              <a:ext uri="{FF2B5EF4-FFF2-40B4-BE49-F238E27FC236}">
                <a16:creationId xmlns:a16="http://schemas.microsoft.com/office/drawing/2014/main" id="{911A84F3-26E8-4CE3-AF28-B725FB58C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4"/>
            <a:ext cx="10515600" cy="5469466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To pravilo velja takrat, ko si vozili pripeljeta z nasprotne smeri in zavijata tako, da se njuni poti sekata.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en-SI" dirty="0"/>
          </a:p>
        </p:txBody>
      </p:sp>
      <p:sp>
        <p:nvSpPr>
          <p:cNvPr id="10" name="Pravokotnik: zaokroženi vogali 9">
            <a:extLst>
              <a:ext uri="{FF2B5EF4-FFF2-40B4-BE49-F238E27FC236}">
                <a16:creationId xmlns:a16="http://schemas.microsoft.com/office/drawing/2014/main" id="{6DF70B06-36DF-461C-824D-9A931E6003D6}"/>
              </a:ext>
            </a:extLst>
          </p:cNvPr>
          <p:cNvSpPr/>
          <p:nvPr/>
        </p:nvSpPr>
        <p:spPr>
          <a:xfrm>
            <a:off x="838200" y="2411942"/>
            <a:ext cx="10236200" cy="153880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tx1"/>
                </a:solidFill>
              </a:rPr>
              <a:t>Če na križišču zavijamo levo, moramo mimo pustiti vozilo, ki prihaja z nasprotne smeri in </a:t>
            </a:r>
          </a:p>
          <a:p>
            <a:pPr algn="ctr"/>
            <a:r>
              <a:rPr lang="sl-SI" sz="2800" dirty="0">
                <a:solidFill>
                  <a:schemeClr val="tx1"/>
                </a:solidFill>
              </a:rPr>
              <a:t>vozi naravnost ali zavija desno. </a:t>
            </a:r>
            <a:endParaRPr lang="en-SI" sz="2800" dirty="0">
              <a:solidFill>
                <a:schemeClr val="tx1"/>
              </a:solidFill>
            </a:endParaRPr>
          </a:p>
        </p:txBody>
      </p:sp>
      <p:pic>
        <p:nvPicPr>
          <p:cNvPr id="12" name="Slika 11">
            <a:extLst>
              <a:ext uri="{FF2B5EF4-FFF2-40B4-BE49-F238E27FC236}">
                <a16:creationId xmlns:a16="http://schemas.microsoft.com/office/drawing/2014/main" id="{C8AB0686-DDE1-4653-BA14-677AFD0F7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796" y="4192494"/>
            <a:ext cx="2751667" cy="2216621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B9BE1200-EBAF-4452-9EE1-FA2C636CEE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2907" y="4399632"/>
            <a:ext cx="2833371" cy="2009483"/>
          </a:xfrm>
          <a:prstGeom prst="rect">
            <a:avLst/>
          </a:prstGeom>
        </p:spPr>
      </p:pic>
      <p:sp>
        <p:nvSpPr>
          <p:cNvPr id="15" name="Puščica: upognjeno 14">
            <a:extLst>
              <a:ext uri="{FF2B5EF4-FFF2-40B4-BE49-F238E27FC236}">
                <a16:creationId xmlns:a16="http://schemas.microsoft.com/office/drawing/2014/main" id="{5B75FEEC-EEC3-4D7B-A261-24AA10406B20}"/>
              </a:ext>
            </a:extLst>
          </p:cNvPr>
          <p:cNvSpPr/>
          <p:nvPr/>
        </p:nvSpPr>
        <p:spPr>
          <a:xfrm rot="10800000">
            <a:off x="4184911" y="4051495"/>
            <a:ext cx="725756" cy="141797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>
              <a:solidFill>
                <a:schemeClr val="tx1"/>
              </a:solidFill>
            </a:endParaRPr>
          </a:p>
        </p:txBody>
      </p:sp>
      <p:sp>
        <p:nvSpPr>
          <p:cNvPr id="16" name="Puščica: upognjeno 15">
            <a:extLst>
              <a:ext uri="{FF2B5EF4-FFF2-40B4-BE49-F238E27FC236}">
                <a16:creationId xmlns:a16="http://schemas.microsoft.com/office/drawing/2014/main" id="{BA8860E9-8EF7-4F70-94FC-312E056F31C5}"/>
              </a:ext>
            </a:extLst>
          </p:cNvPr>
          <p:cNvSpPr/>
          <p:nvPr/>
        </p:nvSpPr>
        <p:spPr>
          <a:xfrm rot="10800000" flipH="1">
            <a:off x="7112003" y="4051495"/>
            <a:ext cx="725757" cy="1417971"/>
          </a:xfrm>
          <a:prstGeom prst="bentArrow">
            <a:avLst>
              <a:gd name="adj1" fmla="val 25000"/>
              <a:gd name="adj2" fmla="val 22114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>
              <a:solidFill>
                <a:schemeClr val="tx1"/>
              </a:solidFill>
            </a:endParaRPr>
          </a:p>
        </p:txBody>
      </p:sp>
      <p:sp>
        <p:nvSpPr>
          <p:cNvPr id="18" name="Pravokotnik 17">
            <a:extLst>
              <a:ext uri="{FF2B5EF4-FFF2-40B4-BE49-F238E27FC236}">
                <a16:creationId xmlns:a16="http://schemas.microsoft.com/office/drawing/2014/main" id="{FAE38DBC-DF94-4812-8C85-9FA396B967D9}"/>
              </a:ext>
            </a:extLst>
          </p:cNvPr>
          <p:cNvSpPr/>
          <p:nvPr/>
        </p:nvSpPr>
        <p:spPr>
          <a:xfrm>
            <a:off x="1288076" y="6396571"/>
            <a:ext cx="2610368" cy="3651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prednost ima avtomobil</a:t>
            </a:r>
            <a:endParaRPr lang="en-SI" dirty="0"/>
          </a:p>
        </p:txBody>
      </p:sp>
      <p:sp>
        <p:nvSpPr>
          <p:cNvPr id="19" name="Pravokotnik 18">
            <a:extLst>
              <a:ext uri="{FF2B5EF4-FFF2-40B4-BE49-F238E27FC236}">
                <a16:creationId xmlns:a16="http://schemas.microsoft.com/office/drawing/2014/main" id="{5C5DEC7C-4284-4618-B866-10DF8678FF03}"/>
              </a:ext>
            </a:extLst>
          </p:cNvPr>
          <p:cNvSpPr/>
          <p:nvPr/>
        </p:nvSpPr>
        <p:spPr>
          <a:xfrm>
            <a:off x="8334408" y="6396571"/>
            <a:ext cx="2610368" cy="3651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prednost ima avtomobil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128580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99820F74-492D-4C19-A6B5-7E2B095ED8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9815" y="2133092"/>
            <a:ext cx="4361940" cy="3501839"/>
          </a:xfrm>
          <a:prstGeom prst="rect">
            <a:avLst/>
          </a:prstGeom>
        </p:spPr>
      </p:pic>
      <p:sp>
        <p:nvSpPr>
          <p:cNvPr id="4" name="Naslov 3">
            <a:extLst>
              <a:ext uri="{FF2B5EF4-FFF2-40B4-BE49-F238E27FC236}">
                <a16:creationId xmlns:a16="http://schemas.microsoft.com/office/drawing/2014/main" id="{D265A9AD-8286-434F-B362-E1B48B2E7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>
                <a:solidFill>
                  <a:schemeClr val="tx1"/>
                </a:solidFill>
              </a:rPr>
              <a:t>Če na križišču peljemo naravnost in vozilo z nasprotne smeri zavija levo, imamo prednost.</a:t>
            </a:r>
          </a:p>
        </p:txBody>
      </p:sp>
      <p:sp>
        <p:nvSpPr>
          <p:cNvPr id="6" name="Oblaček govora: elipsa 5">
            <a:extLst>
              <a:ext uri="{FF2B5EF4-FFF2-40B4-BE49-F238E27FC236}">
                <a16:creationId xmlns:a16="http://schemas.microsoft.com/office/drawing/2014/main" id="{FEDBCCFC-019F-4FB5-AF49-27A51AA04759}"/>
              </a:ext>
            </a:extLst>
          </p:cNvPr>
          <p:cNvSpPr/>
          <p:nvPr/>
        </p:nvSpPr>
        <p:spPr>
          <a:xfrm>
            <a:off x="7821637" y="3882683"/>
            <a:ext cx="4133296" cy="2331849"/>
          </a:xfrm>
          <a:prstGeom prst="wedgeEllipseCallout">
            <a:avLst>
              <a:gd name="adj1" fmla="val 44317"/>
              <a:gd name="adj2" fmla="val 68156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>
                <a:solidFill>
                  <a:sysClr val="windowText" lastClr="000000"/>
                </a:solidFill>
              </a:rPr>
              <a:t>Preden zapelješ v križišče, </a:t>
            </a:r>
          </a:p>
          <a:p>
            <a:pPr algn="ctr"/>
            <a:r>
              <a:rPr lang="sl-SI" sz="2000" dirty="0">
                <a:solidFill>
                  <a:sysClr val="windowText" lastClr="000000"/>
                </a:solidFill>
              </a:rPr>
              <a:t>zmanjšaj hitrost in </a:t>
            </a:r>
          </a:p>
          <a:p>
            <a:pPr algn="ctr"/>
            <a:r>
              <a:rPr lang="sl-SI" sz="2000" dirty="0">
                <a:solidFill>
                  <a:sysClr val="windowText" lastClr="000000"/>
                </a:solidFill>
              </a:rPr>
              <a:t>se prepričaj, </a:t>
            </a:r>
          </a:p>
          <a:p>
            <a:pPr algn="ctr"/>
            <a:r>
              <a:rPr lang="sl-SI" sz="2000" dirty="0">
                <a:solidFill>
                  <a:sysClr val="windowText" lastClr="000000"/>
                </a:solidFill>
              </a:rPr>
              <a:t>da so te ostali vozniki opazili.</a:t>
            </a:r>
            <a:endParaRPr lang="en-SI" sz="2000" dirty="0">
              <a:solidFill>
                <a:sysClr val="windowText" lastClr="000000"/>
              </a:solidFill>
            </a:endParaRPr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F273BE6A-00E7-46DF-A49A-EBC01B5B1E9D}"/>
              </a:ext>
            </a:extLst>
          </p:cNvPr>
          <p:cNvSpPr/>
          <p:nvPr/>
        </p:nvSpPr>
        <p:spPr>
          <a:xfrm>
            <a:off x="2915601" y="5634931"/>
            <a:ext cx="2610368" cy="3651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prednost ima kolesar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2091726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EC77C0BC-F217-4303-AB07-153D87E0EB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6179" y="2735735"/>
            <a:ext cx="2908369" cy="303948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7A88E9F1-1DDF-46E3-8F6C-F621CFFD2D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6299" y="2473553"/>
            <a:ext cx="2519516" cy="3380351"/>
          </a:xfrm>
          <a:prstGeom prst="rect">
            <a:avLst/>
          </a:prstGeom>
        </p:spPr>
      </p:pic>
      <p:sp>
        <p:nvSpPr>
          <p:cNvPr id="6" name="Naslov 3">
            <a:extLst>
              <a:ext uri="{FF2B5EF4-FFF2-40B4-BE49-F238E27FC236}">
                <a16:creationId xmlns:a16="http://schemas.microsoft.com/office/drawing/2014/main" id="{30FA5D90-84E4-4402-A7E3-932F865A2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>
                <a:solidFill>
                  <a:schemeClr val="tx1"/>
                </a:solidFill>
              </a:rPr>
              <a:t>Če se poti vozil na enakovrednih cestah ne križajo, lahko oba istočasno prevozita križišče.</a:t>
            </a:r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0E055BF4-288C-4CC9-A00F-A371AB69F86D}"/>
              </a:ext>
            </a:extLst>
          </p:cNvPr>
          <p:cNvSpPr/>
          <p:nvPr/>
        </p:nvSpPr>
        <p:spPr>
          <a:xfrm>
            <a:off x="4579748" y="3777901"/>
            <a:ext cx="2610368" cy="7716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Obe vozili lahko istočasno prevozita križišče.</a:t>
            </a:r>
            <a:endParaRPr lang="en-SI" dirty="0"/>
          </a:p>
        </p:txBody>
      </p:sp>
      <p:sp>
        <p:nvSpPr>
          <p:cNvPr id="8" name="Puščica: desno 7">
            <a:extLst>
              <a:ext uri="{FF2B5EF4-FFF2-40B4-BE49-F238E27FC236}">
                <a16:creationId xmlns:a16="http://schemas.microsoft.com/office/drawing/2014/main" id="{FD348235-1BD6-4C16-88C7-A6F0DAA7DB38}"/>
              </a:ext>
            </a:extLst>
          </p:cNvPr>
          <p:cNvSpPr/>
          <p:nvPr/>
        </p:nvSpPr>
        <p:spPr>
          <a:xfrm>
            <a:off x="7287015" y="3981157"/>
            <a:ext cx="563703" cy="182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  <p:sp>
        <p:nvSpPr>
          <p:cNvPr id="10" name="Puščica: desno 9">
            <a:extLst>
              <a:ext uri="{FF2B5EF4-FFF2-40B4-BE49-F238E27FC236}">
                <a16:creationId xmlns:a16="http://schemas.microsoft.com/office/drawing/2014/main" id="{186D80C0-D5E9-4533-89D6-BA4F6122CA63}"/>
              </a:ext>
            </a:extLst>
          </p:cNvPr>
          <p:cNvSpPr/>
          <p:nvPr/>
        </p:nvSpPr>
        <p:spPr>
          <a:xfrm rot="10800000">
            <a:off x="3919147" y="3983534"/>
            <a:ext cx="563703" cy="182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50780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446B17-819E-4C02-A971-E170A83D6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8117"/>
            <a:ext cx="10515600" cy="1463040"/>
          </a:xfrm>
        </p:spPr>
        <p:txBody>
          <a:bodyPr>
            <a:normAutofit/>
          </a:bodyPr>
          <a:lstStyle/>
          <a:p>
            <a:r>
              <a:rPr lang="sl-SI" sz="3200" b="1" dirty="0"/>
              <a:t>Oglej si prometne situacije na spodnjih povezavah, kjer upoštevamo pravilo srečanja:</a:t>
            </a:r>
            <a:endParaRPr lang="en-SI" sz="3200" b="1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977CDDD-D6EC-4384-9CCF-D491BB7D3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20307"/>
            <a:ext cx="10515600" cy="1956655"/>
          </a:xfrm>
        </p:spPr>
        <p:txBody>
          <a:bodyPr/>
          <a:lstStyle/>
          <a:p>
            <a:r>
              <a:rPr lang="sl-SI" dirty="0">
                <a:hlinkClick r:id="rId2"/>
              </a:rPr>
              <a:t>https://www.youtube.com/watch?v=n6n6B2JIiEk</a:t>
            </a:r>
            <a:endParaRPr lang="sl-SI" dirty="0"/>
          </a:p>
          <a:p>
            <a:r>
              <a:rPr lang="sl-SI" dirty="0">
                <a:hlinkClick r:id="rId3"/>
              </a:rPr>
              <a:t>https://www.youtube.com/watch?v=jwj-AdQwr1Q</a:t>
            </a:r>
            <a:endParaRPr lang="sl-SI" dirty="0"/>
          </a:p>
          <a:p>
            <a:r>
              <a:rPr lang="sl-SI" dirty="0">
                <a:hlinkClick r:id="rId4"/>
              </a:rPr>
              <a:t>https://www.youtube.com/watch?v=XTRXdcZmrWw</a:t>
            </a:r>
            <a:endParaRPr lang="sl-SI" dirty="0"/>
          </a:p>
          <a:p>
            <a:pPr marL="0" indent="0">
              <a:buNone/>
            </a:pPr>
            <a:endParaRPr lang="en-SI" dirty="0"/>
          </a:p>
        </p:txBody>
      </p:sp>
      <p:sp>
        <p:nvSpPr>
          <p:cNvPr id="5" name="Oblaček govora: elipsa 4">
            <a:extLst>
              <a:ext uri="{FF2B5EF4-FFF2-40B4-BE49-F238E27FC236}">
                <a16:creationId xmlns:a16="http://schemas.microsoft.com/office/drawing/2014/main" id="{95CEC93D-A779-491B-89E3-D83128CC1EF7}"/>
              </a:ext>
            </a:extLst>
          </p:cNvPr>
          <p:cNvSpPr/>
          <p:nvPr/>
        </p:nvSpPr>
        <p:spPr>
          <a:xfrm>
            <a:off x="1772529" y="422032"/>
            <a:ext cx="5838094" cy="2096086"/>
          </a:xfrm>
          <a:prstGeom prst="wedgeEllipseCallout">
            <a:avLst>
              <a:gd name="adj1" fmla="val -74679"/>
              <a:gd name="adj2" fmla="val -55621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Pri ogledu spodnjih posnetkov ti predlagam, da pritisneš pavzo, preden vozila prevozijo križišče in poskusiš sam napovedati vrstni red vozil. Nato poglej posnetek naprej in preveri svoj odgovor.</a:t>
            </a:r>
            <a:endParaRPr lang="en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486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26DF18-E743-4F69-8940-DE1F39EE7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prstClr val="black"/>
                </a:solidFill>
              </a:rPr>
              <a:t>2. DESNO PRAVILO</a:t>
            </a:r>
            <a:endParaRPr lang="en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9B876DC-E238-4551-86D6-38F68CCEA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175"/>
            <a:ext cx="10515600" cy="5148776"/>
          </a:xfrm>
        </p:spPr>
        <p:txBody>
          <a:bodyPr/>
          <a:lstStyle/>
          <a:p>
            <a:r>
              <a:rPr lang="sl-SI" dirty="0"/>
              <a:t>To pravilo velja, ko si vozili pripeljeta bočno oziroma s strani</a:t>
            </a:r>
          </a:p>
          <a:p>
            <a:pPr marL="0" indent="0">
              <a:buNone/>
            </a:pPr>
            <a:endParaRPr lang="en-SI" dirty="0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DFA2C380-E31B-4005-9AA7-CDF5286B236A}"/>
              </a:ext>
            </a:extLst>
          </p:cNvPr>
          <p:cNvSpPr txBox="1">
            <a:spLocks/>
          </p:cNvSpPr>
          <p:nvPr/>
        </p:nvSpPr>
        <p:spPr>
          <a:xfrm>
            <a:off x="1505243" y="2082018"/>
            <a:ext cx="9384323" cy="7347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l-SI" sz="2800" dirty="0">
                <a:solidFill>
                  <a:schemeClr val="tx1"/>
                </a:solidFill>
              </a:rPr>
              <a:t>Prednost ima vozilo, ki prihaja z desne strani.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8513360-D3DB-42D0-81F5-397378AC2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49867"/>
            <a:ext cx="2744300" cy="2206955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6B3E0BC4-4814-4EAE-9369-7F178CA970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3850" y="3290034"/>
            <a:ext cx="2744300" cy="2183844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E6EE4F50-318D-4248-939E-436CDCCB86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7327" y="3261422"/>
            <a:ext cx="2706473" cy="2183844"/>
          </a:xfrm>
          <a:prstGeom prst="rect">
            <a:avLst/>
          </a:prstGeom>
        </p:spPr>
      </p:pic>
      <p:sp>
        <p:nvSpPr>
          <p:cNvPr id="9" name="Pravokotnik 8">
            <a:extLst>
              <a:ext uri="{FF2B5EF4-FFF2-40B4-BE49-F238E27FC236}">
                <a16:creationId xmlns:a16="http://schemas.microsoft.com/office/drawing/2014/main" id="{D31D60EA-57D1-488D-8CA9-07C7FA4004A0}"/>
              </a:ext>
            </a:extLst>
          </p:cNvPr>
          <p:cNvSpPr/>
          <p:nvPr/>
        </p:nvSpPr>
        <p:spPr>
          <a:xfrm>
            <a:off x="8676466" y="5504123"/>
            <a:ext cx="2610368" cy="11358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>
                <a:solidFill>
                  <a:schemeClr val="tx1"/>
                </a:solidFill>
              </a:rPr>
              <a:t>Prvi pelje rdeči, ker na desni nima nikogar, za njim kolesar in nato rumeni.</a:t>
            </a:r>
          </a:p>
          <a:p>
            <a:pPr algn="ctr"/>
            <a:r>
              <a:rPr lang="sl-SI" sz="1600" dirty="0">
                <a:solidFill>
                  <a:schemeClr val="tx1"/>
                </a:solidFill>
              </a:rPr>
              <a:t>Dvakrat velja desno pravilo.</a:t>
            </a:r>
            <a:endParaRPr lang="en-SI" sz="1600" dirty="0"/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20A35F3C-7126-4342-82E1-8309C4B18296}"/>
              </a:ext>
            </a:extLst>
          </p:cNvPr>
          <p:cNvSpPr/>
          <p:nvPr/>
        </p:nvSpPr>
        <p:spPr>
          <a:xfrm>
            <a:off x="4790816" y="5546562"/>
            <a:ext cx="2610368" cy="7716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>
                <a:solidFill>
                  <a:schemeClr val="tx1"/>
                </a:solidFill>
              </a:rPr>
              <a:t>Kolesar ima prednost pred avtomobilom, ne glede na to, kam bo zapeljal.</a:t>
            </a:r>
            <a:endParaRPr lang="en-SI" sz="1600" dirty="0"/>
          </a:p>
        </p:txBody>
      </p:sp>
      <p:sp>
        <p:nvSpPr>
          <p:cNvPr id="11" name="Pravokotnik 10">
            <a:extLst>
              <a:ext uri="{FF2B5EF4-FFF2-40B4-BE49-F238E27FC236}">
                <a16:creationId xmlns:a16="http://schemas.microsoft.com/office/drawing/2014/main" id="{1809F1F5-5477-439D-8E16-803E1DA30903}"/>
              </a:ext>
            </a:extLst>
          </p:cNvPr>
          <p:cNvSpPr/>
          <p:nvPr/>
        </p:nvSpPr>
        <p:spPr>
          <a:xfrm>
            <a:off x="905166" y="5546562"/>
            <a:ext cx="2610368" cy="3651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prednost ima avtomobil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1584051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78F8DC-553F-48F2-B710-475526D0A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7945"/>
            <a:ext cx="10515600" cy="1153550"/>
          </a:xfrm>
        </p:spPr>
        <p:txBody>
          <a:bodyPr>
            <a:normAutofit/>
          </a:bodyPr>
          <a:lstStyle/>
          <a:p>
            <a:r>
              <a:rPr lang="sl-SI" sz="3200" b="1" dirty="0">
                <a:solidFill>
                  <a:prstClr val="black"/>
                </a:solidFill>
              </a:rPr>
              <a:t>Oglej si prometne situacije na spodnjih povezavah, kjer upoštevamo desno pravilo:</a:t>
            </a:r>
            <a:endParaRPr lang="en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C015789-872E-4391-8DC6-6BA0E62E1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64037"/>
            <a:ext cx="10515600" cy="2012926"/>
          </a:xfrm>
        </p:spPr>
        <p:txBody>
          <a:bodyPr/>
          <a:lstStyle/>
          <a:p>
            <a:r>
              <a:rPr lang="sl-SI" dirty="0">
                <a:hlinkClick r:id="rId2"/>
              </a:rPr>
              <a:t>https://www.youtube.com/watch?v=SnlrZJdILDA</a:t>
            </a:r>
            <a:endParaRPr lang="sl-SI" dirty="0"/>
          </a:p>
          <a:p>
            <a:r>
              <a:rPr lang="sl-SI" dirty="0">
                <a:hlinkClick r:id="rId3"/>
              </a:rPr>
              <a:t>https://www.youtube.com/watch?v=sIm_W9iI0Z4</a:t>
            </a:r>
            <a:endParaRPr lang="sl-SI" dirty="0"/>
          </a:p>
          <a:p>
            <a:r>
              <a:rPr lang="sl-SI" dirty="0">
                <a:hlinkClick r:id="rId4"/>
              </a:rPr>
              <a:t>https://www.youtube.com/watch?v=lkuxl3LPXcg</a:t>
            </a:r>
            <a:endParaRPr lang="sl-SI" dirty="0"/>
          </a:p>
          <a:p>
            <a:r>
              <a:rPr lang="sl-SI" dirty="0">
                <a:hlinkClick r:id="rId5"/>
              </a:rPr>
              <a:t>https://www.youtube.com/watch?v=4p5puuN2Ygk</a:t>
            </a:r>
            <a:endParaRPr lang="en-SI" dirty="0"/>
          </a:p>
        </p:txBody>
      </p:sp>
      <p:sp>
        <p:nvSpPr>
          <p:cNvPr id="4" name="Oblaček govora: elipsa 3">
            <a:extLst>
              <a:ext uri="{FF2B5EF4-FFF2-40B4-BE49-F238E27FC236}">
                <a16:creationId xmlns:a16="http://schemas.microsoft.com/office/drawing/2014/main" id="{D43C471A-4458-4E60-814B-18D91D73EF6B}"/>
              </a:ext>
            </a:extLst>
          </p:cNvPr>
          <p:cNvSpPr/>
          <p:nvPr/>
        </p:nvSpPr>
        <p:spPr>
          <a:xfrm>
            <a:off x="1772529" y="422032"/>
            <a:ext cx="5838094" cy="2096086"/>
          </a:xfrm>
          <a:prstGeom prst="wedgeEllipseCallout">
            <a:avLst>
              <a:gd name="adj1" fmla="val -74679"/>
              <a:gd name="adj2" fmla="val -55621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>
                <a:solidFill>
                  <a:schemeClr val="tx1"/>
                </a:solidFill>
              </a:rPr>
              <a:t>Pri ogledu spodnjih posnetkov ti predlagam, da pritisneš pavzo, preden vozila prevozijo križišče in poskusiš sam napovedati vrstni red vozil. Nato poglej posnetek naprej in preveri svoj odgovor.</a:t>
            </a:r>
            <a:endParaRPr lang="en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400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584</Words>
  <Application>Microsoft Office PowerPoint</Application>
  <PresentationFormat>Širokozaslonsko</PresentationFormat>
  <Paragraphs>58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Cooper Black</vt:lpstr>
      <vt:lpstr>Officeova tema</vt:lpstr>
      <vt:lpstr>KOLESARSKI IZPIT</vt:lpstr>
      <vt:lpstr>VRSTE KRIŽIŠČ IN NJIHOVA UREDITEV</vt:lpstr>
      <vt:lpstr>KRIŽIŠČE ENAKOVREDNIH CEST</vt:lpstr>
      <vt:lpstr>1. PRAVILO SREČANJA</vt:lpstr>
      <vt:lpstr>Če na križišču peljemo naravnost in vozilo z nasprotne smeri zavija levo, imamo prednost.</vt:lpstr>
      <vt:lpstr>Če se poti vozil na enakovrednih cestah ne križajo, lahko oba istočasno prevozita križišče.</vt:lpstr>
      <vt:lpstr>Oglej si prometne situacije na spodnjih povezavah, kjer upoštevamo pravilo srečanja:</vt:lpstr>
      <vt:lpstr>2. DESNO PRAVILO</vt:lpstr>
      <vt:lpstr>Oglej si prometne situacije na spodnjih povezavah, kjer upoštevamo desno pravilo:</vt:lpstr>
      <vt:lpstr>Oglej si še prometne situacije, kjer upoštevamo obe pravili:  pravilo srečanja in desno pravilo.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KOLESARSKI IZPIT</dc:title>
  <dc:creator>Erzen</dc:creator>
  <cp:lastModifiedBy>Erzen</cp:lastModifiedBy>
  <cp:revision>29</cp:revision>
  <dcterms:created xsi:type="dcterms:W3CDTF">2020-03-31T10:24:57Z</dcterms:created>
  <dcterms:modified xsi:type="dcterms:W3CDTF">2020-03-31T20:14:34Z</dcterms:modified>
</cp:coreProperties>
</file>