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7B948-DBF0-4FC8-984D-49E0579A0199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54FFA-29F7-46B8-A02B-BCBCA31682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21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59E-385E-4569-9E21-F17B577800E7}" type="datetime1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341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844-5838-40E7-BE7B-BAAAD6872B6E}" type="datetime1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047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B5EC-6960-4E9A-80CC-C85E35ED2476}" type="datetime1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399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E8DD-3721-4BB2-838B-B372818A7AD5}" type="datetime1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389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569E-C515-4BB5-B4A9-88CEBF0D429C}" type="datetime1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427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989-0FAA-4387-92ED-B59FAB817AAC}" type="datetime1">
              <a:rPr lang="sl-SI" smtClean="0"/>
              <a:t>23. 03. 2020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391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8809-7981-46B6-A435-C378E42E15EC}" type="datetime1">
              <a:rPr lang="sl-SI" smtClean="0"/>
              <a:t>23. 03. 2020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031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4D4B-CAE2-4E0B-9EC4-67BA308F48A4}" type="datetime1">
              <a:rPr lang="sl-SI" smtClean="0"/>
              <a:t>23. 03. 2020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804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4B95-2A25-4D32-8AFB-3BD9B3C55C53}" type="datetime1">
              <a:rPr lang="sl-SI" smtClean="0"/>
              <a:t>23. 03. 2020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385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85E7-9640-43E5-8A0E-FD0DDF5A9550}" type="datetime1">
              <a:rPr lang="sl-SI" smtClean="0"/>
              <a:t>23. 03. 2020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562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FF21-08D0-4BA1-96DD-08BC31DB8489}" type="datetime1">
              <a:rPr lang="sl-SI" smtClean="0"/>
              <a:t>23. 03. 2020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Apolonija Konjar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016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A060-9787-4D28-984C-221AA0D6AFAB}" type="datetime1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Apolonija Konjar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9F181-69D9-4B42-97DF-A35801ADAB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779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holomatix.com/assets/heart/index.html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154559"/>
          </a:xfrm>
        </p:spPr>
        <p:txBody>
          <a:bodyPr>
            <a:normAutofit/>
          </a:bodyPr>
          <a:lstStyle/>
          <a:p>
            <a:r>
              <a:rPr lang="sl-SI" sz="5400" dirty="0">
                <a:solidFill>
                  <a:schemeClr val="tx2">
                    <a:lumMod val="75000"/>
                  </a:schemeClr>
                </a:solidFill>
              </a:rPr>
              <a:t>KRI, SRCE IN KRVNI OBTOK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752600"/>
          </a:xfrm>
        </p:spPr>
        <p:txBody>
          <a:bodyPr/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1026" name="Picture 2" descr="C:\Documents and Settings\Administrator\Desktop\slika srce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34"/>
          <a:stretch/>
        </p:blipFill>
        <p:spPr bwMode="auto">
          <a:xfrm>
            <a:off x="755576" y="2204864"/>
            <a:ext cx="338437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omagamprvi.si/pics/Obnovi_znanje_prve_pomoci/heart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004169"/>
            <a:ext cx="38100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683568" y="501317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ZGRADBA  SRCA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4716016" y="213285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LEGA SRCA V TELESU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093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792088"/>
          </a:xfrm>
        </p:spPr>
        <p:txBody>
          <a:bodyPr/>
          <a:lstStyle/>
          <a:p>
            <a:r>
              <a:rPr lang="sl-SI" dirty="0"/>
              <a:t>ZGRADBA   SRCA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016824" cy="3433936"/>
          </a:xfrm>
        </p:spPr>
        <p:txBody>
          <a:bodyPr/>
          <a:lstStyle/>
          <a:p>
            <a:endParaRPr lang="sl-SI" dirty="0"/>
          </a:p>
        </p:txBody>
      </p:sp>
      <p:pic>
        <p:nvPicPr>
          <p:cNvPr id="4" name="Picture 2" descr="http://www.geobiologija.net/srce_in_ozilj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052736"/>
            <a:ext cx="5328592" cy="5184576"/>
          </a:xfrm>
          <a:prstGeom prst="rect">
            <a:avLst/>
          </a:prstGeom>
          <a:noFill/>
        </p:spPr>
      </p:pic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489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/>
          <a:lstStyle/>
          <a:p>
            <a:r>
              <a:rPr lang="sl-SI" dirty="0"/>
              <a:t>                      </a:t>
            </a:r>
            <a:r>
              <a:rPr lang="sl-SI" dirty="0">
                <a:solidFill>
                  <a:srgbClr val="002060"/>
                </a:solidFill>
              </a:rPr>
              <a:t>DELOVANJE        SRCA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5085184"/>
            <a:ext cx="8363272" cy="1184995"/>
          </a:xfrm>
        </p:spPr>
        <p:txBody>
          <a:bodyPr>
            <a:normAutofit/>
          </a:bodyPr>
          <a:lstStyle/>
          <a:p>
            <a:endParaRPr lang="sl-SI" sz="2800" dirty="0">
              <a:hlinkClick r:id="rId2"/>
            </a:endParaRPr>
          </a:p>
          <a:p>
            <a:pPr marL="0" indent="0">
              <a:buNone/>
            </a:pPr>
            <a:endParaRPr lang="sl-SI" sz="2800" dirty="0">
              <a:hlinkClick r:id="rId2"/>
            </a:endParaRPr>
          </a:p>
          <a:p>
            <a:endParaRPr lang="sl-SI" sz="2800" dirty="0">
              <a:hlinkClick r:id="rId2"/>
            </a:endParaRPr>
          </a:p>
          <a:p>
            <a:endParaRPr lang="sl-SI" sz="2800" dirty="0">
              <a:hlinkClick r:id="rId2"/>
            </a:endParaRPr>
          </a:p>
          <a:p>
            <a:endParaRPr lang="sl-SI" sz="7400" dirty="0"/>
          </a:p>
          <a:p>
            <a:endParaRPr lang="sl-SI" sz="2800" dirty="0">
              <a:hlinkClick r:id="rId2"/>
            </a:endParaRPr>
          </a:p>
          <a:p>
            <a:endParaRPr lang="sl-SI" sz="2800" dirty="0">
              <a:hlinkClick r:id="rId2"/>
            </a:endParaRPr>
          </a:p>
          <a:p>
            <a:endParaRPr lang="sl-SI" sz="2800" dirty="0">
              <a:hlinkClick r:id="rId2"/>
            </a:endParaRPr>
          </a:p>
          <a:p>
            <a:endParaRPr lang="sl-SI" sz="2800" dirty="0">
              <a:hlinkClick r:id="rId2"/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073" r="33583"/>
          <a:stretch/>
        </p:blipFill>
        <p:spPr bwMode="auto">
          <a:xfrm>
            <a:off x="611560" y="332656"/>
            <a:ext cx="2088232" cy="496855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3131840" y="1556792"/>
            <a:ext cx="53285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l-SI" dirty="0"/>
              <a:t>Srce je razdeljeno na dve polovici.</a:t>
            </a:r>
          </a:p>
          <a:p>
            <a:pPr>
              <a:lnSpc>
                <a:spcPct val="200000"/>
              </a:lnSpc>
            </a:pPr>
            <a:r>
              <a:rPr lang="sl-SI" dirty="0"/>
              <a:t>V eno polovico pride kri, ki vsebuje malo kisika.</a:t>
            </a:r>
          </a:p>
          <a:p>
            <a:pPr>
              <a:lnSpc>
                <a:spcPct val="200000"/>
              </a:lnSpc>
            </a:pPr>
            <a:r>
              <a:rPr lang="sl-SI" dirty="0"/>
              <a:t>Iz ene polovice srce potiska kri v pljuča.        </a:t>
            </a:r>
            <a:r>
              <a:rPr lang="sl-SI" sz="1400" i="1" dirty="0"/>
              <a:t>GLEJ PUŠČICE!</a:t>
            </a:r>
          </a:p>
          <a:p>
            <a:r>
              <a:rPr lang="sl-SI" i="1" dirty="0">
                <a:solidFill>
                  <a:srgbClr val="FF0000"/>
                </a:solidFill>
              </a:rPr>
              <a:t>Tam se obogati s kisikom.</a:t>
            </a:r>
          </a:p>
          <a:p>
            <a:pPr>
              <a:lnSpc>
                <a:spcPct val="200000"/>
              </a:lnSpc>
            </a:pPr>
            <a:r>
              <a:rPr lang="sl-SI" dirty="0"/>
              <a:t>Iz pljuč gre kri nazaj v drugo polovico srca.    </a:t>
            </a:r>
            <a:r>
              <a:rPr lang="sl-SI" sz="1400" i="1" dirty="0"/>
              <a:t>GLEJ PUŠČICE!</a:t>
            </a:r>
          </a:p>
          <a:p>
            <a:endParaRPr lang="sl-SI" dirty="0"/>
          </a:p>
          <a:p>
            <a:r>
              <a:rPr lang="sl-SI" dirty="0"/>
              <a:t>Srce potisne kri po vsem telesu.                      </a:t>
            </a:r>
            <a:r>
              <a:rPr lang="sl-SI" sz="1400" i="1" dirty="0"/>
              <a:t>GLEJ PUŠČICE!</a:t>
            </a:r>
          </a:p>
          <a:p>
            <a:r>
              <a:rPr lang="sl-SI" i="1" dirty="0">
                <a:solidFill>
                  <a:srgbClr val="FF0000"/>
                </a:solidFill>
              </a:rPr>
              <a:t>V telo gre iz srca kri, ki je bogata s kisikom.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1547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VRSTE    ŽIL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00"/>
                    </a14:imgEffect>
                    <a14:imgEffect>
                      <a14:brightnessContrast bright="9000" contrast="-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9" y="1340768"/>
            <a:ext cx="4176464" cy="5040560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</p:pic>
      <p:sp>
        <p:nvSpPr>
          <p:cNvPr id="4" name="PoljeZBesedilom 3"/>
          <p:cNvSpPr txBox="1"/>
          <p:nvPr/>
        </p:nvSpPr>
        <p:spPr>
          <a:xfrm>
            <a:off x="4932040" y="2273985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VRSTE   ŽIL</a:t>
            </a:r>
          </a:p>
          <a:p>
            <a:r>
              <a:rPr lang="sl-SI" sz="3200" dirty="0"/>
              <a:t>* </a:t>
            </a:r>
            <a:r>
              <a:rPr lang="sl-SI" sz="2000" dirty="0"/>
              <a:t>DOVODNICE  -  VENE</a:t>
            </a:r>
          </a:p>
          <a:p>
            <a:r>
              <a:rPr lang="sl-SI" sz="2000" dirty="0"/>
              <a:t>     Vodijo k srcu, revne s kisikom.</a:t>
            </a:r>
          </a:p>
          <a:p>
            <a:r>
              <a:rPr lang="sl-SI" sz="1600" dirty="0"/>
              <a:t>       Kri teče počasi.</a:t>
            </a:r>
          </a:p>
          <a:p>
            <a:endParaRPr lang="sl-SI" sz="1600" dirty="0"/>
          </a:p>
          <a:p>
            <a:r>
              <a:rPr lang="sl-SI" sz="3200" dirty="0"/>
              <a:t>* </a:t>
            </a:r>
            <a:r>
              <a:rPr lang="sl-SI" sz="2000" dirty="0"/>
              <a:t>ODVODNICE   -   ARTERIJE</a:t>
            </a:r>
          </a:p>
          <a:p>
            <a:r>
              <a:rPr lang="sl-SI" sz="2000" dirty="0"/>
              <a:t>     Vodijo iz srca, bogate s kisikom.</a:t>
            </a:r>
          </a:p>
          <a:p>
            <a:r>
              <a:rPr lang="sl-SI" sz="1600" dirty="0"/>
              <a:t>       Kri teče zelo hitro in močno.</a:t>
            </a:r>
          </a:p>
          <a:p>
            <a:endParaRPr lang="sl-SI" sz="1600" dirty="0"/>
          </a:p>
          <a:p>
            <a:r>
              <a:rPr lang="sl-SI" sz="3200" dirty="0"/>
              <a:t>*</a:t>
            </a:r>
            <a:r>
              <a:rPr lang="sl-SI" sz="2000" dirty="0"/>
              <a:t>KAPILARE</a:t>
            </a:r>
          </a:p>
          <a:p>
            <a:r>
              <a:rPr lang="sl-SI" sz="2000" dirty="0"/>
              <a:t>    Najtanjše žile v našem telesu.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5383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66130"/>
          </a:xfrm>
        </p:spPr>
        <p:txBody>
          <a:bodyPr>
            <a:normAutofit/>
          </a:bodyPr>
          <a:lstStyle/>
          <a:p>
            <a:r>
              <a:rPr lang="sl-SI" dirty="0"/>
              <a:t>O   SRCU 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8052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Naše SRCE  je organ, ki neprestano dela.</a:t>
            </a:r>
          </a:p>
          <a:p>
            <a:pPr>
              <a:lnSpc>
                <a:spcPct val="150000"/>
              </a:lnSpc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 srce preneha delovati, se konča tudi naše življenje.</a:t>
            </a:r>
          </a:p>
          <a:p>
            <a:pPr>
              <a:lnSpc>
                <a:spcPct val="150000"/>
              </a:lnSpc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Utrip srca lahko začutimo ali poslušamo.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Otipamo ga lahko na vratu ali na zapestju.</a:t>
            </a:r>
          </a:p>
          <a:p>
            <a:pPr>
              <a:lnSpc>
                <a:spcPct val="150000"/>
              </a:lnSpc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Srčni utrip imenujemo tudi pulz.</a:t>
            </a:r>
          </a:p>
          <a:p>
            <a:pPr>
              <a:lnSpc>
                <a:spcPct val="150000"/>
              </a:lnSpc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Krvni tlak ali pritisk lahko tudi izmerimo. </a:t>
            </a:r>
          </a:p>
          <a:p>
            <a:pPr>
              <a:lnSpc>
                <a:spcPct val="150000"/>
              </a:lnSpc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Odrasel človek ima približno 5 litrov krvi, otroci 4 litre.</a:t>
            </a:r>
          </a:p>
          <a:p>
            <a:pPr>
              <a:lnSpc>
                <a:spcPct val="150000"/>
              </a:lnSpc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Srce prečrpa v eni minuti približno 5 litrov krvi.</a:t>
            </a:r>
          </a:p>
          <a:p>
            <a:pPr>
              <a:lnSpc>
                <a:spcPct val="150000"/>
              </a:lnSpc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Dolžina vseh žil v našem telesu je 100.000  km, za primerjavo: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3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obseg Zemlje je približno 40.000 km.</a:t>
            </a:r>
          </a:p>
          <a:p>
            <a:pPr>
              <a:lnSpc>
                <a:spcPct val="150000"/>
              </a:lnSpc>
            </a:pPr>
            <a:endParaRPr lang="sl-SI" sz="3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l-SI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8658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65312"/>
          </a:xfrm>
        </p:spPr>
        <p:txBody>
          <a:bodyPr>
            <a:no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                    KJE     JE     KAJ  ?</a:t>
            </a:r>
          </a:p>
        </p:txBody>
      </p:sp>
      <p:pic>
        <p:nvPicPr>
          <p:cNvPr id="3075" name="Picture 3" descr="C:\Documents and Settings\Administrator\Desktop\imagesCANJZJR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2955303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4211960" y="1052736"/>
            <a:ext cx="3888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sz="3200" dirty="0"/>
              <a:t>SRCE</a:t>
            </a:r>
          </a:p>
          <a:p>
            <a:pPr marL="342900" indent="-342900">
              <a:buAutoNum type="arabicPeriod"/>
            </a:pPr>
            <a:endParaRPr lang="sl-SI" sz="3200" dirty="0"/>
          </a:p>
          <a:p>
            <a:pPr marL="342900" indent="-342900">
              <a:buAutoNum type="arabicPeriod"/>
            </a:pPr>
            <a:r>
              <a:rPr lang="sl-SI" sz="3200" dirty="0"/>
              <a:t>ARTERIJA</a:t>
            </a:r>
          </a:p>
          <a:p>
            <a:pPr marL="342900" indent="-342900">
              <a:buAutoNum type="arabicPeriod"/>
            </a:pPr>
            <a:endParaRPr lang="sl-SI" sz="3200" dirty="0"/>
          </a:p>
          <a:p>
            <a:pPr marL="342900" indent="-342900">
              <a:buAutoNum type="arabicPeriod"/>
            </a:pPr>
            <a:r>
              <a:rPr lang="sl-SI" sz="3200" dirty="0"/>
              <a:t>VENA</a:t>
            </a:r>
          </a:p>
          <a:p>
            <a:pPr marL="342900" indent="-342900">
              <a:buAutoNum type="arabicPeriod"/>
            </a:pPr>
            <a:endParaRPr lang="sl-SI" sz="3200" dirty="0"/>
          </a:p>
          <a:p>
            <a:pPr marL="342900" indent="-342900">
              <a:buAutoNum type="arabicPeriod"/>
            </a:pPr>
            <a:r>
              <a:rPr lang="sl-SI" sz="3200" dirty="0"/>
              <a:t>PLJUČA</a:t>
            </a:r>
          </a:p>
          <a:p>
            <a:pPr marL="342900" indent="-342900">
              <a:buAutoNum type="arabicPeriod"/>
            </a:pPr>
            <a:endParaRPr lang="sl-SI" sz="3200" dirty="0"/>
          </a:p>
          <a:p>
            <a:pPr marL="342900" indent="-342900">
              <a:buAutoNum type="arabicPeriod"/>
            </a:pPr>
            <a:r>
              <a:rPr lang="sl-SI" sz="3200" dirty="0"/>
              <a:t>KAPILARE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3818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247</Words>
  <Application>Microsoft Office PowerPoint</Application>
  <PresentationFormat>Diaprojekcija na zaslonu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KRI, SRCE IN KRVNI OBTOK</vt:lpstr>
      <vt:lpstr>ZGRADBA   SRCA</vt:lpstr>
      <vt:lpstr>                      DELOVANJE        SRCA</vt:lpstr>
      <vt:lpstr>VRSTE    ŽIL</vt:lpstr>
      <vt:lpstr>O   SRCU  </vt:lpstr>
      <vt:lpstr>                    KJE     JE     KAJ  ?</vt:lpstr>
    </vt:vector>
  </TitlesOfParts>
  <Company>Xp sp3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KRI, SRCE IN KRVNI OBTOK</dc:title>
  <dc:creator>Xp</dc:creator>
  <cp:lastModifiedBy>Bojana</cp:lastModifiedBy>
  <cp:revision>11</cp:revision>
  <dcterms:created xsi:type="dcterms:W3CDTF">2013-04-02T18:30:25Z</dcterms:created>
  <dcterms:modified xsi:type="dcterms:W3CDTF">2020-03-23T15:46:05Z</dcterms:modified>
</cp:coreProperties>
</file>