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3/28/2020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3/28/2020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3/28/2020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8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DC8CF6-AC78-49FB-B3F0-699BA69A0AC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595255" y="1964267"/>
            <a:ext cx="7564870" cy="2421464"/>
          </a:xfrm>
        </p:spPr>
        <p:txBody>
          <a:bodyPr/>
          <a:lstStyle/>
          <a:p>
            <a:pPr algn="ctr"/>
            <a:r>
              <a:rPr lang="sl-SI" dirty="0">
                <a:latin typeface="Comic Sans MS" panose="030F0702030302020204" pitchFamily="66" charset="0"/>
              </a:rPr>
              <a:t>SEŠTEVANJE DO 100 S PREHODOM ENIC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8A5CC0A-A8C5-4AA3-BAB5-E8A7DBD0AC4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l-SI" dirty="0"/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6352701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25B594-8AA5-4ACD-8B8B-32FC60E4DB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242455"/>
            <a:ext cx="10131425" cy="1899612"/>
          </a:xfrm>
        </p:spPr>
        <p:txBody>
          <a:bodyPr>
            <a:normAutofit fontScale="90000"/>
          </a:bodyPr>
          <a:lstStyle/>
          <a:p>
            <a:pPr algn="ctr"/>
            <a:br>
              <a:rPr lang="sl-SI" sz="2000" dirty="0">
                <a:latin typeface="Comic Sans MS" panose="030F0702030302020204" pitchFamily="66" charset="0"/>
              </a:rPr>
            </a:br>
            <a:br>
              <a:rPr lang="sl-SI" sz="2000" dirty="0">
                <a:latin typeface="Comic Sans MS" panose="030F0702030302020204" pitchFamily="66" charset="0"/>
              </a:rPr>
            </a:br>
            <a:br>
              <a:rPr lang="sl-SI" sz="2000" dirty="0">
                <a:latin typeface="Comic Sans MS" panose="030F0702030302020204" pitchFamily="66" charset="0"/>
              </a:rPr>
            </a:br>
            <a:br>
              <a:rPr lang="sl-SI" sz="2000" dirty="0">
                <a:latin typeface="Comic Sans MS" panose="030F0702030302020204" pitchFamily="66" charset="0"/>
              </a:rPr>
            </a:br>
            <a:r>
              <a:rPr lang="sl-SI" sz="2000" dirty="0">
                <a:latin typeface="Comic Sans MS" panose="030F0702030302020204" pitchFamily="66" charset="0"/>
              </a:rPr>
              <a:t>Pri prištevanju enic dvomestnemu številu vedno najprej dopolnim prvo število do desetice, nato pa dodam še preostanek vrednosti drugega števila.</a:t>
            </a:r>
            <a:br>
              <a:rPr lang="sl-SI" sz="2000" dirty="0">
                <a:latin typeface="Comic Sans MS" panose="030F0702030302020204" pitchFamily="66" charset="0"/>
              </a:rPr>
            </a:br>
            <a:br>
              <a:rPr lang="sl-SI" sz="2000" dirty="0"/>
            </a:br>
            <a:endParaRPr lang="sl-SI" sz="2000" cap="none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3C7223-9BFF-491E-8E0E-95DA847DA9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sl-SI" sz="9600" dirty="0">
                <a:latin typeface="Comic Sans MS" panose="030F0702030302020204" pitchFamily="66" charset="0"/>
              </a:rPr>
              <a:t>36 + 7 =</a:t>
            </a:r>
          </a:p>
        </p:txBody>
      </p:sp>
    </p:spTree>
    <p:extLst>
      <p:ext uri="{BB962C8B-B14F-4D97-AF65-F5344CB8AC3E}">
        <p14:creationId xmlns:p14="http://schemas.microsoft.com/office/powerpoint/2010/main" val="22536153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729DDB-6C1E-497D-9EB2-0A9F2A5D47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l-SI" sz="2000" cap="none" dirty="0">
                <a:latin typeface="Comic Sans MS" panose="030F0702030302020204" pitchFamily="66" charset="0"/>
              </a:rPr>
              <a:t>Najprej bomo število 36 dopolnili do desetice. To zapišemo z „nogico“ pod drugim seštevancem.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697998-9FA8-499C-935C-19B945C49C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sl-SI" sz="6000" dirty="0">
                <a:latin typeface="Comic Sans MS" panose="030F0702030302020204" pitchFamily="66" charset="0"/>
              </a:rPr>
              <a:t>  36 + 7 =</a:t>
            </a:r>
          </a:p>
          <a:p>
            <a:pPr marL="0" indent="0" algn="ctr">
              <a:buNone/>
            </a:pPr>
            <a:r>
              <a:rPr lang="sl-SI" sz="6000" dirty="0">
                <a:latin typeface="Comic Sans MS" panose="030F0702030302020204" pitchFamily="66" charset="0"/>
              </a:rPr>
              <a:t>  4 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883FAD90-4087-423B-86F2-7647685BBDE2}"/>
              </a:ext>
            </a:extLst>
          </p:cNvPr>
          <p:cNvCxnSpPr/>
          <p:nvPr/>
        </p:nvCxnSpPr>
        <p:spPr>
          <a:xfrm flipH="1">
            <a:off x="6137565" y="3879657"/>
            <a:ext cx="187036" cy="173951"/>
          </a:xfrm>
          <a:prstGeom prst="line">
            <a:avLst/>
          </a:prstGeom>
          <a:ln w="38100"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924297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534FBA-F75E-4E8F-A87F-2EE12A4EB1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l-SI" sz="2000" cap="none" dirty="0">
                <a:latin typeface="Comic Sans MS" panose="030F0702030302020204" pitchFamily="66" charset="0"/>
              </a:rPr>
              <a:t>Nato dodamo še preostanek od števila 7. To zapišemo z drugo „nogico“ pod drugim seštevancem.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08997AE0-18F9-4C87-9F07-AFF012B3B2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2141538"/>
            <a:ext cx="10131425" cy="364966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sl-SI" sz="6000" dirty="0">
                <a:latin typeface="Comic Sans MS" panose="030F0702030302020204" pitchFamily="66" charset="0"/>
              </a:rPr>
              <a:t>  36 + 7 =</a:t>
            </a:r>
          </a:p>
          <a:p>
            <a:pPr marL="0" indent="0" algn="ctr">
              <a:buNone/>
            </a:pPr>
            <a:r>
              <a:rPr lang="sl-SI" sz="6000" dirty="0">
                <a:latin typeface="Comic Sans MS" panose="030F0702030302020204" pitchFamily="66" charset="0"/>
              </a:rPr>
              <a:t>       4  3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D3BB5965-AE54-41BC-A4A6-039795BAABC8}"/>
              </a:ext>
            </a:extLst>
          </p:cNvPr>
          <p:cNvCxnSpPr/>
          <p:nvPr/>
        </p:nvCxnSpPr>
        <p:spPr>
          <a:xfrm flipH="1">
            <a:off x="6158345" y="3878046"/>
            <a:ext cx="176645" cy="197427"/>
          </a:xfrm>
          <a:prstGeom prst="line">
            <a:avLst/>
          </a:prstGeom>
          <a:ln w="38100"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38066E5F-317D-49FA-84AC-03E98C29FDD4}"/>
              </a:ext>
            </a:extLst>
          </p:cNvPr>
          <p:cNvCxnSpPr>
            <a:cxnSpLocks/>
          </p:cNvCxnSpPr>
          <p:nvPr/>
        </p:nvCxnSpPr>
        <p:spPr>
          <a:xfrm>
            <a:off x="6681355" y="3878046"/>
            <a:ext cx="135082" cy="207818"/>
          </a:xfrm>
          <a:prstGeom prst="line">
            <a:avLst/>
          </a:prstGeom>
          <a:ln w="38100"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231756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87B158-12C9-4020-B333-D7CCDA045F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l-SI" sz="2000" cap="none" dirty="0">
                <a:latin typeface="Comic Sans MS" panose="030F0702030302020204" pitchFamily="66" charset="0"/>
              </a:rPr>
              <a:t>Računamo</a:t>
            </a:r>
            <a:r>
              <a:rPr lang="sl-SI" sz="2000" dirty="0">
                <a:latin typeface="Comic Sans MS" panose="030F0702030302020204" pitchFamily="66" charset="0"/>
              </a:rPr>
              <a:t>...</a:t>
            </a:r>
            <a:br>
              <a:rPr lang="sl-SI" sz="2000" dirty="0">
                <a:latin typeface="Comic Sans MS" panose="030F0702030302020204" pitchFamily="66" charset="0"/>
              </a:rPr>
            </a:br>
            <a:r>
              <a:rPr lang="sl-SI" sz="2000" cap="none" dirty="0">
                <a:latin typeface="Comic Sans MS" panose="030F0702030302020204" pitchFamily="66" charset="0"/>
              </a:rPr>
              <a:t>36 plus 4 je 40, plus 3 je 43</a:t>
            </a:r>
            <a:r>
              <a:rPr lang="sl-SI" sz="2000" dirty="0">
                <a:latin typeface="Comic Sans MS" panose="030F0702030302020204" pitchFamily="66" charset="0"/>
              </a:rPr>
              <a:t>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925857-F144-4BA8-84F9-84CC50ACED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l-SI" sz="6000" dirty="0">
                <a:latin typeface="Comic Sans MS" panose="030F0702030302020204" pitchFamily="66" charset="0"/>
              </a:rPr>
              <a:t>36+7 = 36+4+3 = 40+3 = 43</a:t>
            </a:r>
          </a:p>
          <a:p>
            <a:pPr marL="0" indent="0">
              <a:buNone/>
            </a:pPr>
            <a:r>
              <a:rPr lang="sl-SI" sz="6000" dirty="0">
                <a:latin typeface="Comic Sans MS" panose="030F0702030302020204" pitchFamily="66" charset="0"/>
              </a:rPr>
              <a:t>   4  3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94157F21-E81B-4185-AB53-92FD7F150E29}"/>
              </a:ext>
            </a:extLst>
          </p:cNvPr>
          <p:cNvCxnSpPr/>
          <p:nvPr/>
        </p:nvCxnSpPr>
        <p:spPr>
          <a:xfrm flipH="1">
            <a:off x="1828800" y="3836746"/>
            <a:ext cx="197427" cy="259773"/>
          </a:xfrm>
          <a:prstGeom prst="line">
            <a:avLst/>
          </a:prstGeom>
          <a:ln w="38100"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6C9B3625-0332-434F-86E7-925B3CFAC38D}"/>
              </a:ext>
            </a:extLst>
          </p:cNvPr>
          <p:cNvCxnSpPr>
            <a:cxnSpLocks/>
          </p:cNvCxnSpPr>
          <p:nvPr/>
        </p:nvCxnSpPr>
        <p:spPr>
          <a:xfrm>
            <a:off x="2400300" y="3836746"/>
            <a:ext cx="176645" cy="259773"/>
          </a:xfrm>
          <a:prstGeom prst="line">
            <a:avLst/>
          </a:prstGeom>
          <a:ln w="38100"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14" name="Arc 13">
            <a:extLst>
              <a:ext uri="{FF2B5EF4-FFF2-40B4-BE49-F238E27FC236}">
                <a16:creationId xmlns:a16="http://schemas.microsoft.com/office/drawing/2014/main" id="{812A24A0-BCF1-4168-82FE-CCC9C4C954F2}"/>
              </a:ext>
            </a:extLst>
          </p:cNvPr>
          <p:cNvSpPr/>
          <p:nvPr/>
        </p:nvSpPr>
        <p:spPr>
          <a:xfrm rot="8231398">
            <a:off x="3886201" y="3148446"/>
            <a:ext cx="1174173" cy="966354"/>
          </a:xfrm>
          <a:prstGeom prst="arc">
            <a:avLst/>
          </a:prstGeom>
          <a:ln w="38100"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8209429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A1D175-1E16-48C3-AA0A-43C662CFD2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l-SI" sz="2000" dirty="0">
                <a:latin typeface="Comic Sans MS" panose="030F0702030302020204" pitchFamily="66" charset="0"/>
              </a:rPr>
              <a:t>P</a:t>
            </a:r>
            <a:r>
              <a:rPr lang="sl-SI" sz="2000" cap="none" dirty="0">
                <a:latin typeface="Comic Sans MS" panose="030F0702030302020204" pitchFamily="66" charset="0"/>
              </a:rPr>
              <a:t>a še nekaj primerov za vajo...</a:t>
            </a:r>
            <a:br>
              <a:rPr lang="sl-SI" sz="2000" cap="none" dirty="0">
                <a:latin typeface="Comic Sans MS" panose="030F0702030302020204" pitchFamily="66" charset="0"/>
              </a:rPr>
            </a:br>
            <a:r>
              <a:rPr lang="sl-SI" sz="2000" cap="none" dirty="0">
                <a:latin typeface="Comic Sans MS" panose="030F0702030302020204" pitchFamily="66" charset="0"/>
              </a:rPr>
              <a:t>Reši jih v zvezek.</a:t>
            </a:r>
            <a:endParaRPr lang="sl-SI" sz="2000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50C7DD-65B9-4EB4-961C-A0C931D3F5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sl-SI" sz="2000" dirty="0">
                <a:latin typeface="Comic Sans MS" panose="030F0702030302020204" pitchFamily="66" charset="0"/>
              </a:rPr>
              <a:t>37 + 7 =</a:t>
            </a:r>
          </a:p>
          <a:p>
            <a:pPr marL="0" indent="0" algn="ctr">
              <a:buNone/>
            </a:pPr>
            <a:r>
              <a:rPr lang="sl-SI" sz="2000" dirty="0">
                <a:latin typeface="Comic Sans MS" panose="030F0702030302020204" pitchFamily="66" charset="0"/>
              </a:rPr>
              <a:t>69 + 5 =</a:t>
            </a:r>
          </a:p>
          <a:p>
            <a:pPr marL="0" indent="0" algn="ctr">
              <a:buNone/>
            </a:pPr>
            <a:r>
              <a:rPr lang="sl-SI" sz="2000" dirty="0">
                <a:latin typeface="Comic Sans MS" panose="030F0702030302020204" pitchFamily="66" charset="0"/>
              </a:rPr>
              <a:t>44 + 8 =</a:t>
            </a:r>
          </a:p>
          <a:p>
            <a:pPr marL="0" indent="0" algn="ctr">
              <a:buNone/>
            </a:pPr>
            <a:r>
              <a:rPr lang="sl-SI" sz="2000" dirty="0">
                <a:latin typeface="Comic Sans MS" panose="030F0702030302020204" pitchFamily="66" charset="0"/>
              </a:rPr>
              <a:t>25 + 6 =</a:t>
            </a:r>
          </a:p>
          <a:p>
            <a:pPr marL="0" indent="0" algn="ctr">
              <a:buNone/>
            </a:pPr>
            <a:r>
              <a:rPr lang="sl-SI" sz="2000" dirty="0">
                <a:latin typeface="Comic Sans MS" panose="030F0702030302020204" pitchFamily="66" charset="0"/>
              </a:rPr>
              <a:t>83 + 9 =</a:t>
            </a:r>
          </a:p>
          <a:p>
            <a:endParaRPr lang="sl-SI" sz="2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663733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{82C9BCB6-6009-4515-B636-A2222B744DA1}tf03457452</Template>
  <TotalTime>31</TotalTime>
  <Words>147</Words>
  <Application>Microsoft Office PowerPoint</Application>
  <PresentationFormat>Widescreen</PresentationFormat>
  <Paragraphs>18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Comic Sans MS</vt:lpstr>
      <vt:lpstr>Celestial</vt:lpstr>
      <vt:lpstr>SEŠTEVANJE DO 100 S PREHODOM ENIC</vt:lpstr>
      <vt:lpstr>    Pri prištevanju enic dvomestnemu številu vedno najprej dopolnim prvo število do desetice, nato pa dodam še preostanek vrednosti drugega števila.  </vt:lpstr>
      <vt:lpstr>Najprej bomo število 36 dopolnili do desetice. To zapišemo z „nogico“ pod drugim seštevancem. </vt:lpstr>
      <vt:lpstr>Nato dodamo še preostanek od števila 7. To zapišemo z drugo „nogico“ pod drugim seštevancem.</vt:lpstr>
      <vt:lpstr>Računamo... 36 plus 4 je 40, plus 3 je 43.</vt:lpstr>
      <vt:lpstr>Pa še nekaj primerov za vajo... Reši jih v zvezek.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SEŠTEVANJE DO 100 S PREHODOM ENIC</dc:title>
  <dc:creator>Palbinci</dc:creator>
  <cp:lastModifiedBy>Palbinci</cp:lastModifiedBy>
  <cp:revision>5</cp:revision>
  <dcterms:created xsi:type="dcterms:W3CDTF">2020-03-28T10:58:19Z</dcterms:created>
  <dcterms:modified xsi:type="dcterms:W3CDTF">2020-03-28T11:39:30Z</dcterms:modified>
</cp:coreProperties>
</file>