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5" r:id="rId3"/>
    <p:sldId id="257" r:id="rId4"/>
    <p:sldId id="258" r:id="rId5"/>
    <p:sldId id="277" r:id="rId6"/>
    <p:sldId id="278" r:id="rId7"/>
    <p:sldId id="260" r:id="rId8"/>
    <p:sldId id="276" r:id="rId9"/>
    <p:sldId id="267" r:id="rId10"/>
    <p:sldId id="265" r:id="rId11"/>
    <p:sldId id="266" r:id="rId12"/>
    <p:sldId id="272" r:id="rId13"/>
    <p:sldId id="262" r:id="rId14"/>
    <p:sldId id="268" r:id="rId15"/>
    <p:sldId id="271" r:id="rId16"/>
    <p:sldId id="263" r:id="rId17"/>
    <p:sldId id="269" r:id="rId18"/>
    <p:sldId id="264" r:id="rId19"/>
    <p:sldId id="270" r:id="rId20"/>
    <p:sldId id="259" r:id="rId21"/>
    <p:sldId id="279" r:id="rId22"/>
    <p:sldId id="280" r:id="rId23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 altLang="sl-SI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108A05-B530-42C4-97AB-B5CF777CA0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FA7BA0-198E-4993-8F6C-C8F0FDCBB8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62D839-60A3-462D-92C6-00D7E10736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F818F-9CBE-4517-86B0-CE64EC1641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5982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195A95-79B1-4887-A706-3F2BF62A92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B0FF72-A573-424F-8A86-ADE8105DDF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F60BB8-E414-43BD-A55E-072E5039F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570B6-C65C-4AEF-BFAD-E070ECDF8CF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5439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B693DD-CFBF-45C6-878F-8A52517115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03487E-DB1B-48D4-92A4-D949D0A85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F297B6-CCC6-4ECE-A2B6-ADF7E9E547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7819F-BA28-45AD-A49F-5A95CB98932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73947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slov in 4 vseb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vsebine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814494E-9ED8-4806-9852-9FED3B971E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10B21E-2974-4D5B-9235-FB674E73DA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B5659FC-3379-4348-9EFF-D6692F259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9591D-D3D0-454A-BD35-F8119ABA86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34070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7D59E2-18AE-4585-8F7F-27AA619F25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18846D-CDD1-48B3-B916-B6DDD2EC33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886B35-CBEA-44DE-9AD1-A5C8E11BA9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2DABDE-EE8B-4166-A28F-52028271FDC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8467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FC3DE2-C5DF-4DAE-9B21-CD1CCC016F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786CB-A549-44FA-9416-B5F6F0119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4EB0E1-7B18-44C0-8297-470392AF79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D81232-1F85-476D-8EC9-B14E3DFB9D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6485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2E33D8-6183-4F34-BD7A-2832E7D289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1C6592-1CBE-4369-8E46-5B7FF414F0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502E4D-B120-4692-8441-EE3BE40200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5038F-AAD6-43A9-B0F6-B4E5CF4E38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9030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88E69A-394D-48D8-A7BC-C079F66B42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2D3D20-1938-42FA-9B6B-76778E1BC1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978732-0831-42EB-B69E-DC48DAC770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B03E3-5B3F-444B-B7B9-76AC9A632D3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751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CF9A4CE-1AD0-489C-A20F-5A6ECA861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3447334-51B1-40DC-932C-5CDFB31EAA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06AE048-A316-43D1-9F82-2D6226948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27AA8-AFD8-41DC-81F1-9A6D2062B78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1113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D15DEC6-4F47-454F-88D0-A54F9D1425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C55811-BB50-4BF0-ACFC-CD28A506FE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803D339-7954-4659-A787-298C4D76C3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2C9E3-B5CB-4A41-A374-2B57FAA491E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0487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C1C0238-E11C-4F83-828A-39CDAC6747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9D9FB01-9A5B-4320-9EA8-4C9B08061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3AAFB97-F7F4-4BAB-9D16-6638DEF66F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43120-754B-4A8A-A4EC-EA1AB3C79A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2385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8FC750-08D4-40C7-A5B1-8A7CBBE0CD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DD11-A591-4262-85FA-FB8480A4B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6E4B9F-942C-4992-8665-9228F880C2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6919A-563D-42B8-9E40-FD35CB53F40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2327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F4B1C9-8D13-40F1-AA25-D28B2E550F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153862-EF36-4589-8D6C-63CCFD23A6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1D5BF2-8923-451C-A436-F38156F013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0EC5C9-1E6D-4D6B-8F34-4202AB8ADF1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6011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2C96E87-55C1-435C-A6EF-EA5C80B40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2BB2C64-721B-4857-8151-AC703A025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A0723B6B-A0CE-4652-BADC-8514FA86B03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2DA3F8B-5B87-4035-BE65-3BEFF17065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816B455B-A058-4454-B229-09D7970B4C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798D7AF6-7970-4B57-B220-5AE45A20663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Bron" TargetMode="External"/><Relationship Id="rId2" Type="http://schemas.openxmlformats.org/officeDocument/2006/relationships/hyperlink" Target="http://sl.wikipedia.org/wiki/Doba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http://us.geocities.com/ausslokon/image039.gif" TargetMode="External"/><Relationship Id="rId13" Type="http://schemas.openxmlformats.org/officeDocument/2006/relationships/image" Target="../media/image41.jpeg"/><Relationship Id="rId3" Type="http://schemas.openxmlformats.org/officeDocument/2006/relationships/image" Target="../media/image33.jpeg"/><Relationship Id="rId7" Type="http://schemas.openxmlformats.org/officeDocument/2006/relationships/image" Target="../media/image36.png"/><Relationship Id="rId12" Type="http://schemas.openxmlformats.org/officeDocument/2006/relationships/image" Target="../media/image40.jpeg"/><Relationship Id="rId2" Type="http://schemas.openxmlformats.org/officeDocument/2006/relationships/image" Target="../media/image32.pn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http://www.revijasrp.si/knrevsrp/pogum2004-1/megal_datoteke/image003.jpg" TargetMode="External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Orodje" TargetMode="External"/><Relationship Id="rId2" Type="http://schemas.openxmlformats.org/officeDocument/2006/relationships/hyperlink" Target="http://sl.wikipedia.org/wiki/Prazgodovi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iki/Kost" TargetMode="External"/><Relationship Id="rId5" Type="http://schemas.openxmlformats.org/officeDocument/2006/relationships/hyperlink" Target="http://sl.wikipedia.org/wiki/Les" TargetMode="External"/><Relationship Id="rId4" Type="http://schemas.openxmlformats.org/officeDocument/2006/relationships/hyperlink" Target="http://sl.wikipedia.org/wiki/Kam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4D432FD-C4FF-4C8C-9A90-4122BBC8C7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765175"/>
            <a:ext cx="7772400" cy="4800600"/>
          </a:xfrm>
        </p:spPr>
        <p:txBody>
          <a:bodyPr/>
          <a:lstStyle/>
          <a:p>
            <a:pPr eaLnBrk="1" hangingPunct="1">
              <a:defRPr/>
            </a:pPr>
            <a:r>
              <a:rPr lang="sl-SI" altLang="sl-SI" sz="5400" dirty="0">
                <a:solidFill>
                  <a:srgbClr val="FF0000"/>
                </a:solidFill>
              </a:rPr>
              <a:t>ZGODOVINSKI RAZVOJ</a:t>
            </a:r>
            <a:br>
              <a:rPr lang="sl-SI" altLang="sl-SI" sz="5400" dirty="0">
                <a:solidFill>
                  <a:srgbClr val="FF0000"/>
                </a:solidFill>
              </a:rPr>
            </a:br>
            <a:r>
              <a:rPr lang="sl-SI" altLang="sl-SI" dirty="0">
                <a:solidFill>
                  <a:srgbClr val="FF0000"/>
                </a:solidFill>
              </a:rPr>
              <a:t>ČASOVNI TRAK ZGODOVINE</a:t>
            </a:r>
            <a:br>
              <a:rPr lang="sl-SI" altLang="sl-SI" dirty="0">
                <a:solidFill>
                  <a:srgbClr val="FF0000"/>
                </a:solidFill>
              </a:rPr>
            </a:br>
            <a:br>
              <a:rPr lang="sl-SI" altLang="sl-SI" dirty="0">
                <a:solidFill>
                  <a:srgbClr val="FF0000"/>
                </a:solidFill>
              </a:rPr>
            </a:br>
            <a:r>
              <a:rPr lang="sl-SI" altLang="sl-SI" sz="3200" dirty="0">
                <a:solidFill>
                  <a:srgbClr val="FF0000"/>
                </a:solidFill>
              </a:rPr>
              <a:t>pripravljeno po učbeniku Družba in jaz 2,</a:t>
            </a:r>
            <a:br>
              <a:rPr lang="sl-SI" altLang="sl-SI" sz="3200" dirty="0">
                <a:solidFill>
                  <a:srgbClr val="FF0000"/>
                </a:solidFill>
              </a:rPr>
            </a:br>
            <a:r>
              <a:rPr lang="sl-SI" altLang="sl-SI" sz="3200" dirty="0">
                <a:solidFill>
                  <a:srgbClr val="FF0000"/>
                </a:solidFill>
              </a:rPr>
              <a:t>str. 72 do 74</a:t>
            </a:r>
            <a:br>
              <a:rPr lang="sl-SI" altLang="sl-SI" sz="3200" dirty="0">
                <a:solidFill>
                  <a:srgbClr val="FF0000"/>
                </a:solidFill>
              </a:rPr>
            </a:br>
            <a:endParaRPr lang="sl-SI" altLang="sl-SI" sz="3200" dirty="0">
              <a:solidFill>
                <a:srgbClr val="FF0000"/>
              </a:solidFill>
            </a:endParaRPr>
          </a:p>
        </p:txBody>
      </p:sp>
      <p:pic>
        <p:nvPicPr>
          <p:cNvPr id="2051" name="Picture 8">
            <a:extLst>
              <a:ext uri="{FF2B5EF4-FFF2-40B4-BE49-F238E27FC236}">
                <a16:creationId xmlns:a16="http://schemas.microsoft.com/office/drawing/2014/main" id="{B5231710-9A09-4950-B20F-342EBCEF4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232275"/>
            <a:ext cx="1920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Slika 2">
            <a:extLst>
              <a:ext uri="{FF2B5EF4-FFF2-40B4-BE49-F238E27FC236}">
                <a16:creationId xmlns:a16="http://schemas.microsoft.com/office/drawing/2014/main" id="{BAEF2871-5BC1-490C-9D0A-794E34692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32275"/>
            <a:ext cx="1814512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Zvok 14">
            <a:hlinkClick r:id="" action="ppaction://media"/>
            <a:extLst>
              <a:ext uri="{FF2B5EF4-FFF2-40B4-BE49-F238E27FC236}">
                <a16:creationId xmlns:a16="http://schemas.microsoft.com/office/drawing/2014/main" id="{F59A2B70-73C0-4C3E-AC26-56C04A6F6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1">
            <a:extLst>
              <a:ext uri="{FF2B5EF4-FFF2-40B4-BE49-F238E27FC236}">
                <a16:creationId xmlns:a16="http://schemas.microsoft.com/office/drawing/2014/main" id="{4E751E9D-01D0-4436-88B3-84D35A783643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4221163"/>
            <a:ext cx="2166937" cy="1817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13" descr="13">
            <a:extLst>
              <a:ext uri="{FF2B5EF4-FFF2-40B4-BE49-F238E27FC236}">
                <a16:creationId xmlns:a16="http://schemas.microsoft.com/office/drawing/2014/main" id="{81867E33-74A2-4189-A821-385D26673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052513"/>
            <a:ext cx="205105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15">
            <a:extLst>
              <a:ext uri="{FF2B5EF4-FFF2-40B4-BE49-F238E27FC236}">
                <a16:creationId xmlns:a16="http://schemas.microsoft.com/office/drawing/2014/main" id="{8FD4E9D6-429D-4E5E-8537-D393205FA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44900"/>
            <a:ext cx="3059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Človek iz kamene dobe</a:t>
            </a:r>
          </a:p>
        </p:txBody>
      </p:sp>
      <p:sp>
        <p:nvSpPr>
          <p:cNvPr id="11269" name="Text Box 16">
            <a:extLst>
              <a:ext uri="{FF2B5EF4-FFF2-40B4-BE49-F238E27FC236}">
                <a16:creationId xmlns:a16="http://schemas.microsoft.com/office/drawing/2014/main" id="{ED4C5FFB-ECB7-4266-B2BB-147CA4EC6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2852738"/>
            <a:ext cx="2160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Izkopanine naselbine</a:t>
            </a:r>
          </a:p>
        </p:txBody>
      </p:sp>
      <p:sp>
        <p:nvSpPr>
          <p:cNvPr id="11270" name="Text Box 17">
            <a:extLst>
              <a:ext uri="{FF2B5EF4-FFF2-40B4-BE49-F238E27FC236}">
                <a16:creationId xmlns:a16="http://schemas.microsoft.com/office/drawing/2014/main" id="{AED17C6A-6F1D-4FE0-BD10-693FF9C06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2781300"/>
            <a:ext cx="1871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Kamnite sekire</a:t>
            </a:r>
          </a:p>
        </p:txBody>
      </p:sp>
      <p:sp>
        <p:nvSpPr>
          <p:cNvPr id="11271" name="Text Box 18">
            <a:extLst>
              <a:ext uri="{FF2B5EF4-FFF2-40B4-BE49-F238E27FC236}">
                <a16:creationId xmlns:a16="http://schemas.microsoft.com/office/drawing/2014/main" id="{92535354-A19B-40E2-98AE-2831A1DF8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3059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Orodje in orožje iz kamna</a:t>
            </a:r>
          </a:p>
        </p:txBody>
      </p:sp>
      <p:pic>
        <p:nvPicPr>
          <p:cNvPr id="11272" name="Picture 22" descr="15">
            <a:extLst>
              <a:ext uri="{FF2B5EF4-FFF2-40B4-BE49-F238E27FC236}">
                <a16:creationId xmlns:a16="http://schemas.microsoft.com/office/drawing/2014/main" id="{7E1B91E4-6072-4CCC-8065-8904F1D49509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5038" y="3822700"/>
            <a:ext cx="2444750" cy="174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3" name="Picture 25" descr="16">
            <a:extLst>
              <a:ext uri="{FF2B5EF4-FFF2-40B4-BE49-F238E27FC236}">
                <a16:creationId xmlns:a16="http://schemas.microsoft.com/office/drawing/2014/main" id="{B4C52808-CBD4-4C97-984F-9B4D5D953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573463"/>
            <a:ext cx="13303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26">
            <a:extLst>
              <a:ext uri="{FF2B5EF4-FFF2-40B4-BE49-F238E27FC236}">
                <a16:creationId xmlns:a16="http://schemas.microsoft.com/office/drawing/2014/main" id="{49D45464-99A7-4C19-BD00-561CBE76E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5876925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Kamene sulice</a:t>
            </a:r>
          </a:p>
        </p:txBody>
      </p:sp>
      <p:sp>
        <p:nvSpPr>
          <p:cNvPr id="11275" name="Text Box 27">
            <a:extLst>
              <a:ext uri="{FF2B5EF4-FFF2-40B4-BE49-F238E27FC236}">
                <a16:creationId xmlns:a16="http://schemas.microsoft.com/office/drawing/2014/main" id="{266E4256-83E2-4556-8FCE-5EB816088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6165850"/>
            <a:ext cx="1728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pestnjak</a:t>
            </a:r>
          </a:p>
        </p:txBody>
      </p:sp>
      <p:pic>
        <p:nvPicPr>
          <p:cNvPr id="11276" name="Picture 29">
            <a:extLst>
              <a:ext uri="{FF2B5EF4-FFF2-40B4-BE49-F238E27FC236}">
                <a16:creationId xmlns:a16="http://schemas.microsoft.com/office/drawing/2014/main" id="{B9E1625C-988A-41A2-BF3A-0210E32E2041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628775"/>
            <a:ext cx="2736850" cy="1981200"/>
          </a:xfrm>
        </p:spPr>
      </p:pic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F24A5124-DCB8-4F5B-A10E-C0025D198F25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pic>
        <p:nvPicPr>
          <p:cNvPr id="11278" name="Slika 3">
            <a:extLst>
              <a:ext uri="{FF2B5EF4-FFF2-40B4-BE49-F238E27FC236}">
                <a16:creationId xmlns:a16="http://schemas.microsoft.com/office/drawing/2014/main" id="{258C1493-A745-4D65-B0A5-0A7EFEFFC9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31788"/>
            <a:ext cx="23050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PoljeZBesedilom 4">
            <a:extLst>
              <a:ext uri="{FF2B5EF4-FFF2-40B4-BE49-F238E27FC236}">
                <a16:creationId xmlns:a16="http://schemas.microsoft.com/office/drawing/2014/main" id="{274A6BB5-AEB5-4726-96C5-C327D7992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1973263"/>
            <a:ext cx="307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l-SI" altLang="en-SI"/>
              <a:t>Neandertalčeva piščal – </a:t>
            </a:r>
          </a:p>
          <a:p>
            <a:pPr eaLnBrk="1" hangingPunct="1"/>
            <a:r>
              <a:rPr lang="sl-SI" altLang="en-SI"/>
              <a:t>najstarejše glasbilo na svetu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354A5B12-0D3A-4076-B0CF-47CCB496E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-100013"/>
            <a:ext cx="8229600" cy="6196013"/>
          </a:xfrm>
        </p:spPr>
        <p:txBody>
          <a:bodyPr/>
          <a:lstStyle/>
          <a:p>
            <a:pPr eaLnBrk="1" hangingPunct="1">
              <a:defRPr/>
            </a:pPr>
            <a:endParaRPr lang="sl-SI" altLang="sl-SI" dirty="0"/>
          </a:p>
          <a:p>
            <a:pPr eaLnBrk="1" hangingPunct="1">
              <a:defRPr/>
            </a:pPr>
            <a:r>
              <a:rPr lang="sl-SI" altLang="sl-SI" dirty="0"/>
              <a:t>Ljudje so se v tej dobi ukvarjali z lovom (moški) in nabiralništvom (ženske). Pogosto so se selili, ker so iskali hrano (nomadi). </a:t>
            </a:r>
          </a:p>
          <a:p>
            <a:pPr eaLnBrk="1" hangingPunct="1">
              <a:defRPr/>
            </a:pPr>
            <a:r>
              <a:rPr lang="sl-SI" altLang="sl-SI" dirty="0"/>
              <a:t>Večje živali so lovili v hordah (skupinah mož) s pomočjo izkopanih pasti.</a:t>
            </a:r>
          </a:p>
          <a:p>
            <a:pPr eaLnBrk="1" hangingPunct="1">
              <a:defRPr/>
            </a:pPr>
            <a:r>
              <a:rPr lang="sl-SI" altLang="sl-SI" dirty="0"/>
              <a:t>Njihova začasna bivališča so bila jame, previsne stene, drevesa, spodmoli, šotorišča iz vejevja, kož …</a:t>
            </a:r>
          </a:p>
          <a:p>
            <a:pPr eaLnBrk="1" hangingPunct="1">
              <a:defRPr/>
            </a:pPr>
            <a:r>
              <a:rPr lang="sl-SI" altLang="sl-SI" dirty="0"/>
              <a:t>Orodje in orožje je bilo iz kamna, obleka iz živalskih kož.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nekoc0002">
            <a:extLst>
              <a:ext uri="{FF2B5EF4-FFF2-40B4-BE49-F238E27FC236}">
                <a16:creationId xmlns:a16="http://schemas.microsoft.com/office/drawing/2014/main" id="{D1C8850F-0632-4AA4-807B-0F1F5F151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981075"/>
            <a:ext cx="89789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Pravokotnik 1">
            <a:extLst>
              <a:ext uri="{FF2B5EF4-FFF2-40B4-BE49-F238E27FC236}">
                <a16:creationId xmlns:a16="http://schemas.microsoft.com/office/drawing/2014/main" id="{D910EE48-BFAA-4AFE-B4A0-C0BF96AB5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941888"/>
            <a:ext cx="7488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l-SI" altLang="sl-SI" sz="2400"/>
              <a:t>Ob koncu kamene dobe, pred nekaj tisoč leti, so se začeli ukvarjati s preprostim poljedelstvom. Takrat so se za stalno naselili.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>
            <a:extLst>
              <a:ext uri="{FF2B5EF4-FFF2-40B4-BE49-F238E27FC236}">
                <a16:creationId xmlns:a16="http://schemas.microsoft.com/office/drawing/2014/main" id="{5F5A7241-884C-45C2-8C82-2A93E9F7439E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997200"/>
            <a:ext cx="4032250" cy="3463925"/>
          </a:xfrm>
        </p:spPr>
      </p:pic>
      <p:sp>
        <p:nvSpPr>
          <p:cNvPr id="12292" name="Rectangle 4">
            <a:extLst>
              <a:ext uri="{FF2B5EF4-FFF2-40B4-BE49-F238E27FC236}">
                <a16:creationId xmlns:a16="http://schemas.microsoft.com/office/drawing/2014/main" id="{0168C08C-B87C-412D-B845-F9491FDEDE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68275"/>
          </a:xfrm>
        </p:spPr>
        <p:txBody>
          <a:bodyPr/>
          <a:lstStyle/>
          <a:p>
            <a:pPr eaLnBrk="1" hangingPunct="1">
              <a:defRPr/>
            </a:pPr>
            <a:endParaRPr lang="sl-SI" altLang="sl-SI" sz="3600" dirty="0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823F779A-4D55-4C73-8201-593A96A02CC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765175"/>
            <a:ext cx="8208963" cy="53308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sl-SI" altLang="sl-SI" sz="2800" b="1" dirty="0">
                <a:solidFill>
                  <a:srgbClr val="FF0000"/>
                </a:solidFill>
              </a:rPr>
              <a:t>BAKRENA DOBA</a:t>
            </a:r>
            <a:r>
              <a:rPr lang="sl-SI" altLang="sl-SI" sz="2800" dirty="0"/>
              <a:t> </a:t>
            </a:r>
          </a:p>
          <a:p>
            <a:pPr eaLnBrk="1" hangingPunct="1">
              <a:buFontTx/>
              <a:buChar char="-"/>
              <a:defRPr/>
            </a:pPr>
            <a:r>
              <a:rPr lang="sl-SI" altLang="sl-SI" sz="2800" dirty="0"/>
              <a:t>Odkritje bakrove rude  - pridobivanje BAKRA. </a:t>
            </a:r>
          </a:p>
          <a:p>
            <a:pPr eaLnBrk="1" hangingPunct="1">
              <a:buFontTx/>
              <a:buChar char="-"/>
              <a:defRPr/>
            </a:pPr>
            <a:r>
              <a:rPr lang="sl-SI" altLang="sl-SI" sz="2800" dirty="0"/>
              <a:t>Iz njega je izdeloval prvo kovinsko posodo, orodje in orožje.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sl-SI" altLang="sl-SI" sz="2800" dirty="0"/>
              <a:t>- Prva stalna naselitev -mostiščarji/koliščarji -   Ljubljansko barje</a:t>
            </a:r>
          </a:p>
          <a:p>
            <a:pPr eaLnBrk="1" hangingPunct="1">
              <a:buFontTx/>
              <a:buChar char="-"/>
              <a:defRPr/>
            </a:pPr>
            <a:r>
              <a:rPr lang="sl-SI" altLang="sl-SI" sz="2800" dirty="0"/>
              <a:t>Poljedelstvo (gojenje žit) in živinoreja (udomačitev živali), ribolov, lov,</a:t>
            </a:r>
          </a:p>
          <a:p>
            <a:pPr eaLnBrk="1" hangingPunct="1">
              <a:buFontTx/>
              <a:buChar char="-"/>
              <a:defRPr/>
            </a:pPr>
            <a:r>
              <a:rPr lang="sl-SI" altLang="sl-SI" sz="2800" dirty="0"/>
              <a:t>nabiralništvo</a:t>
            </a:r>
          </a:p>
          <a:p>
            <a:pPr eaLnBrk="1" hangingPunct="1">
              <a:defRPr/>
            </a:pPr>
            <a:r>
              <a:rPr lang="sl-SI" altLang="sl-SI" sz="2800" dirty="0"/>
              <a:t>Trajanje (2700-1800 </a:t>
            </a:r>
            <a:r>
              <a:rPr lang="sl-SI" altLang="sl-SI" sz="2800" dirty="0" err="1"/>
              <a:t>p.n.š</a:t>
            </a:r>
            <a:r>
              <a:rPr lang="sl-SI" altLang="sl-SI" sz="2800" dirty="0"/>
              <a:t>)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nekoc0001">
            <a:extLst>
              <a:ext uri="{FF2B5EF4-FFF2-40B4-BE49-F238E27FC236}">
                <a16:creationId xmlns:a16="http://schemas.microsoft.com/office/drawing/2014/main" id="{D304AB49-C04F-42E3-9A5D-72A1A891A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3838"/>
            <a:ext cx="4392613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nekoc0002">
            <a:extLst>
              <a:ext uri="{FF2B5EF4-FFF2-40B4-BE49-F238E27FC236}">
                <a16:creationId xmlns:a16="http://schemas.microsoft.com/office/drawing/2014/main" id="{81BD4AFD-4C0A-42F5-9D3E-338BE0143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284538"/>
            <a:ext cx="69088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6">
            <a:extLst>
              <a:ext uri="{FF2B5EF4-FFF2-40B4-BE49-F238E27FC236}">
                <a16:creationId xmlns:a16="http://schemas.microsoft.com/office/drawing/2014/main" id="{0AF9DC7D-EE5B-4481-BC63-458B77A05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76250"/>
            <a:ext cx="3240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Kolibe so bile lesene in ometane z ilovico. </a:t>
            </a:r>
          </a:p>
        </p:txBody>
      </p:sp>
      <p:sp>
        <p:nvSpPr>
          <p:cNvPr id="15365" name="Text Box 7">
            <a:extLst>
              <a:ext uri="{FF2B5EF4-FFF2-40B4-BE49-F238E27FC236}">
                <a16:creationId xmlns:a16="http://schemas.microsoft.com/office/drawing/2014/main" id="{F139FDD6-DB3A-478E-91C1-CDB311FB2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989138"/>
            <a:ext cx="359886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Ljudje so se ukvarjali s poljedelstvom, živinorejo in ribolovom.</a:t>
            </a:r>
          </a:p>
        </p:txBody>
      </p:sp>
      <p:sp>
        <p:nvSpPr>
          <p:cNvPr id="15366" name="Text Box 8">
            <a:extLst>
              <a:ext uri="{FF2B5EF4-FFF2-40B4-BE49-F238E27FC236}">
                <a16:creationId xmlns:a16="http://schemas.microsoft.com/office/drawing/2014/main" id="{37EE1FE3-2347-40B0-A988-BDEF5C64A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308725"/>
            <a:ext cx="8064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Ženske so tkale in izdelovale glineno posodo.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nekoc">
            <a:extLst>
              <a:ext uri="{FF2B5EF4-FFF2-40B4-BE49-F238E27FC236}">
                <a16:creationId xmlns:a16="http://schemas.microsoft.com/office/drawing/2014/main" id="{BA57DBC5-B722-4913-8000-87075D199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967287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nekoc0001">
            <a:extLst>
              <a:ext uri="{FF2B5EF4-FFF2-40B4-BE49-F238E27FC236}">
                <a16:creationId xmlns:a16="http://schemas.microsoft.com/office/drawing/2014/main" id="{062C38E3-DE07-4236-BEA9-FCD733B26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924175"/>
            <a:ext cx="365125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Slika 1">
            <a:extLst>
              <a:ext uri="{FF2B5EF4-FFF2-40B4-BE49-F238E27FC236}">
                <a16:creationId xmlns:a16="http://schemas.microsoft.com/office/drawing/2014/main" id="{9AD3E02B-F25D-4ED8-AE08-CAC5FBBE16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4408488"/>
            <a:ext cx="266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PoljeZBesedilom 2">
            <a:extLst>
              <a:ext uri="{FF2B5EF4-FFF2-40B4-BE49-F238E27FC236}">
                <a16:creationId xmlns:a16="http://schemas.microsoft.com/office/drawing/2014/main" id="{DED34B4E-7EB3-45CB-860E-20DA10E00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308725"/>
            <a:ext cx="4071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l-SI" altLang="en-SI" sz="1200"/>
              <a:t>Na Ljubljanskem barju pa je bilo najdeno tudi najstarejše</a:t>
            </a:r>
          </a:p>
          <a:p>
            <a:pPr eaLnBrk="1" hangingPunct="1"/>
            <a:r>
              <a:rPr lang="sl-SI" altLang="en-SI" sz="1200"/>
              <a:t> leseno kolo na svetu.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>
            <a:extLst>
              <a:ext uri="{FF2B5EF4-FFF2-40B4-BE49-F238E27FC236}">
                <a16:creationId xmlns:a16="http://schemas.microsoft.com/office/drawing/2014/main" id="{FAE5A25D-18C3-4E50-A903-769D2929A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11150"/>
          </a:xfrm>
        </p:spPr>
        <p:txBody>
          <a:bodyPr/>
          <a:lstStyle/>
          <a:p>
            <a:pPr eaLnBrk="1" hangingPunct="1">
              <a:defRPr/>
            </a:pPr>
            <a:endParaRPr lang="sl-SI" altLang="sl-SI" sz="3600" dirty="0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7E6ED12B-A11E-43EF-B755-905768C14F2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5194300" cy="5043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altLang="sl-SI" sz="2400" b="1" dirty="0">
                <a:solidFill>
                  <a:srgbClr val="FF0000"/>
                </a:solidFill>
              </a:rPr>
              <a:t>BRONASTA DOBA</a:t>
            </a:r>
            <a:r>
              <a:rPr lang="sl-SI" altLang="sl-SI" sz="24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sl-SI" altLang="sl-SI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400" dirty="0"/>
              <a:t>je </a:t>
            </a:r>
            <a:r>
              <a:rPr lang="sl-SI" altLang="sl-SI" sz="2400" dirty="0">
                <a:hlinkClick r:id="rId2" tooltip="Doba"/>
              </a:rPr>
              <a:t>doba</a:t>
            </a:r>
            <a:r>
              <a:rPr lang="sl-SI" altLang="sl-SI" sz="2400" dirty="0"/>
              <a:t>, v kateri so uspeli pridobiti  </a:t>
            </a:r>
            <a:r>
              <a:rPr lang="sl-SI" altLang="sl-SI" sz="2400" dirty="0">
                <a:hlinkClick r:id="rId3" tooltip="Bron"/>
              </a:rPr>
              <a:t>bron</a:t>
            </a:r>
            <a:r>
              <a:rPr lang="sl-SI" altLang="sl-SI" sz="2400" dirty="0"/>
              <a:t> (zlitina bakra in kositra).  Je trdnejši od bakra. Za izdelavo orodja, orožja, čelad, okrasja. </a:t>
            </a:r>
          </a:p>
          <a:p>
            <a:pPr eaLnBrk="1" hangingPunct="1">
              <a:lnSpc>
                <a:spcPct val="90000"/>
              </a:lnSpc>
              <a:defRPr/>
            </a:pPr>
            <a:endParaRPr lang="sl-SI" altLang="sl-SI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400" dirty="0"/>
              <a:t>Ljudje se naseljujejo na gradiščih (na vzpetinah) in se preživljajo s poljedelstvom, živinorejo.</a:t>
            </a:r>
          </a:p>
          <a:p>
            <a:pPr eaLnBrk="1" hangingPunct="1">
              <a:lnSpc>
                <a:spcPct val="90000"/>
              </a:lnSpc>
              <a:defRPr/>
            </a:pPr>
            <a:endParaRPr lang="sl-SI" altLang="sl-SI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400" dirty="0"/>
              <a:t>Traja nekje od 1800-800 </a:t>
            </a:r>
            <a:r>
              <a:rPr lang="sl-SI" altLang="sl-SI" sz="2400" dirty="0" err="1"/>
              <a:t>p.n.š</a:t>
            </a:r>
            <a:r>
              <a:rPr lang="sl-SI" altLang="sl-SI" sz="2400" dirty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sl-SI" altLang="sl-SI" sz="2400" dirty="0"/>
          </a:p>
        </p:txBody>
      </p:sp>
      <p:pic>
        <p:nvPicPr>
          <p:cNvPr id="17412" name="Označba mesta vsebine 2">
            <a:extLst>
              <a:ext uri="{FF2B5EF4-FFF2-40B4-BE49-F238E27FC236}">
                <a16:creationId xmlns:a16="http://schemas.microsoft.com/office/drawing/2014/main" id="{A859E039-3BDA-4C78-B27E-0924CA8EFB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1989138"/>
            <a:ext cx="2543175" cy="17907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21">
            <a:extLst>
              <a:ext uri="{FF2B5EF4-FFF2-40B4-BE49-F238E27FC236}">
                <a16:creationId xmlns:a16="http://schemas.microsoft.com/office/drawing/2014/main" id="{91E21C60-5F96-482B-BC39-2CA693690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3375"/>
            <a:ext cx="21336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3" descr="24">
            <a:extLst>
              <a:ext uri="{FF2B5EF4-FFF2-40B4-BE49-F238E27FC236}">
                <a16:creationId xmlns:a16="http://schemas.microsoft.com/office/drawing/2014/main" id="{F2701178-427A-4C76-B182-940283726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3400"/>
            <a:ext cx="266541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4" descr="1">
            <a:extLst>
              <a:ext uri="{FF2B5EF4-FFF2-40B4-BE49-F238E27FC236}">
                <a16:creationId xmlns:a16="http://schemas.microsoft.com/office/drawing/2014/main" id="{8607F22E-4E9F-4A64-9CA6-CB20901E4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357563"/>
            <a:ext cx="3963987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16">
            <a:extLst>
              <a:ext uri="{FF2B5EF4-FFF2-40B4-BE49-F238E27FC236}">
                <a16:creationId xmlns:a16="http://schemas.microsoft.com/office/drawing/2014/main" id="{1E160DD3-8F47-4FEA-9509-5CD1F57A3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5905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Ljudje so gradili bivališča na vrhu hribov – gradišče.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>
            <a:extLst>
              <a:ext uri="{FF2B5EF4-FFF2-40B4-BE49-F238E27FC236}">
                <a16:creationId xmlns:a16="http://schemas.microsoft.com/office/drawing/2014/main" id="{2A4DCEDE-AD98-4D9A-AFA0-1730649AC7C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5410200" cy="5187950"/>
          </a:xfrm>
        </p:spPr>
        <p:txBody>
          <a:bodyPr/>
          <a:lstStyle/>
          <a:p>
            <a:pPr eaLnBrk="1" hangingPunct="1">
              <a:defRPr/>
            </a:pPr>
            <a:r>
              <a:rPr lang="sl-SI" altLang="sl-SI" sz="2800" b="1" dirty="0">
                <a:solidFill>
                  <a:srgbClr val="FF0000"/>
                </a:solidFill>
              </a:rPr>
              <a:t>ŽELEZNA DOBA</a:t>
            </a:r>
            <a:r>
              <a:rPr lang="sl-SI" altLang="sl-SI" sz="2800" dirty="0"/>
              <a:t> je obdobje, v katerem je človek odkril </a:t>
            </a:r>
            <a:r>
              <a:rPr lang="sl-SI" altLang="sl-SI" sz="2800" dirty="0">
                <a:solidFill>
                  <a:srgbClr val="FF0000"/>
                </a:solidFill>
              </a:rPr>
              <a:t>železovo rudo </a:t>
            </a:r>
            <a:r>
              <a:rPr lang="sl-SI" altLang="sl-SI" sz="2800" dirty="0"/>
              <a:t>in jo začel taliti. </a:t>
            </a:r>
          </a:p>
          <a:p>
            <a:pPr eaLnBrk="1" hangingPunct="1">
              <a:defRPr/>
            </a:pPr>
            <a:r>
              <a:rPr lang="sl-SI" altLang="sl-SI" sz="2800" dirty="0"/>
              <a:t>Uporabljal jo je za izdelavo </a:t>
            </a:r>
            <a:r>
              <a:rPr lang="sl-SI" altLang="sl-SI" sz="2800" dirty="0">
                <a:solidFill>
                  <a:srgbClr val="FF0000"/>
                </a:solidFill>
              </a:rPr>
              <a:t>posodja, orožja, orodja</a:t>
            </a:r>
            <a:r>
              <a:rPr lang="sl-SI" altLang="sl-SI" sz="2800" dirty="0"/>
              <a:t>. </a:t>
            </a:r>
          </a:p>
          <a:p>
            <a:pPr eaLnBrk="1" hangingPunct="1">
              <a:defRPr/>
            </a:pPr>
            <a:r>
              <a:rPr lang="sl-SI" altLang="sl-SI" sz="2800" dirty="0"/>
              <a:t>Naseljeval se je na </a:t>
            </a:r>
            <a:r>
              <a:rPr lang="sl-SI" altLang="sl-SI" sz="2800" dirty="0">
                <a:solidFill>
                  <a:srgbClr val="FF0000"/>
                </a:solidFill>
              </a:rPr>
              <a:t>gradiščih</a:t>
            </a:r>
            <a:r>
              <a:rPr lang="sl-SI" altLang="sl-SI" sz="2800" dirty="0"/>
              <a:t> – vzpetinah, utrjenih s kamni. Še vedno se je preživljal s </a:t>
            </a:r>
            <a:r>
              <a:rPr lang="sl-SI" altLang="sl-SI" sz="2800" dirty="0">
                <a:solidFill>
                  <a:srgbClr val="FF0000"/>
                </a:solidFill>
              </a:rPr>
              <a:t>poljedelstvom in živinorejo</a:t>
            </a:r>
            <a:r>
              <a:rPr lang="sl-SI" altLang="sl-SI" sz="2800" dirty="0"/>
              <a:t>. </a:t>
            </a:r>
          </a:p>
          <a:p>
            <a:pPr eaLnBrk="1" hangingPunct="1">
              <a:defRPr/>
            </a:pPr>
            <a:r>
              <a:rPr lang="sl-SI" altLang="sl-SI" sz="2800" dirty="0"/>
              <a:t>Na slovenskih tleh traja od leta 800 </a:t>
            </a:r>
            <a:r>
              <a:rPr lang="sl-SI" altLang="sl-SI" sz="2800" dirty="0" err="1"/>
              <a:t>p.n.š</a:t>
            </a:r>
            <a:r>
              <a:rPr lang="sl-SI" altLang="sl-SI" sz="2800" dirty="0"/>
              <a:t> do leta 1.</a:t>
            </a:r>
          </a:p>
          <a:p>
            <a:pPr eaLnBrk="1" hangingPunct="1">
              <a:defRPr/>
            </a:pPr>
            <a:endParaRPr lang="sl-SI" altLang="sl-SI" sz="2800" dirty="0"/>
          </a:p>
        </p:txBody>
      </p:sp>
      <p:pic>
        <p:nvPicPr>
          <p:cNvPr id="19459" name="Picture 8">
            <a:extLst>
              <a:ext uri="{FF2B5EF4-FFF2-40B4-BE49-F238E27FC236}">
                <a16:creationId xmlns:a16="http://schemas.microsoft.com/office/drawing/2014/main" id="{230199F7-EA93-4FD0-BD21-3A8441EF1344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4400" y="1981200"/>
            <a:ext cx="2692400" cy="2743200"/>
          </a:xfrm>
          <a:noFill/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629765B-4BC0-4294-A53E-441EFE439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311150"/>
          </a:xfrm>
        </p:spPr>
        <p:txBody>
          <a:bodyPr/>
          <a:lstStyle/>
          <a:p>
            <a:pPr eaLnBrk="1" hangingPunct="1"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4">
            <a:extLst>
              <a:ext uri="{FF2B5EF4-FFF2-40B4-BE49-F238E27FC236}">
                <a16:creationId xmlns:a16="http://schemas.microsoft.com/office/drawing/2014/main" id="{C93362A3-96C3-43CA-9824-138349D8C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847975"/>
            <a:ext cx="2520950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 descr="5">
            <a:extLst>
              <a:ext uri="{FF2B5EF4-FFF2-40B4-BE49-F238E27FC236}">
                <a16:creationId xmlns:a16="http://schemas.microsoft.com/office/drawing/2014/main" id="{C414563F-3D46-48B0-B9FB-8FCA90B51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4313"/>
            <a:ext cx="273526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6">
            <a:extLst>
              <a:ext uri="{FF2B5EF4-FFF2-40B4-BE49-F238E27FC236}">
                <a16:creationId xmlns:a16="http://schemas.microsoft.com/office/drawing/2014/main" id="{BD9C3771-0D27-441F-8343-32F56B86B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57175"/>
            <a:ext cx="2663825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7">
            <a:extLst>
              <a:ext uri="{FF2B5EF4-FFF2-40B4-BE49-F238E27FC236}">
                <a16:creationId xmlns:a16="http://schemas.microsoft.com/office/drawing/2014/main" id="{6843070B-44DA-4907-87AF-C38BBD054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068638"/>
            <a:ext cx="1944688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8">
            <a:extLst>
              <a:ext uri="{FF2B5EF4-FFF2-40B4-BE49-F238E27FC236}">
                <a16:creationId xmlns:a16="http://schemas.microsoft.com/office/drawing/2014/main" id="{01495639-83E5-473B-B951-C01BBD5BF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2492375"/>
            <a:ext cx="15732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9" descr="9">
            <a:extLst>
              <a:ext uri="{FF2B5EF4-FFF2-40B4-BE49-F238E27FC236}">
                <a16:creationId xmlns:a16="http://schemas.microsoft.com/office/drawing/2014/main" id="{B473F02B-6C4F-4F52-8F57-CAA0AC058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941888"/>
            <a:ext cx="252095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0" descr="10">
            <a:extLst>
              <a:ext uri="{FF2B5EF4-FFF2-40B4-BE49-F238E27FC236}">
                <a16:creationId xmlns:a16="http://schemas.microsoft.com/office/drawing/2014/main" id="{E5A0BB4B-C691-4DCB-82EF-2FC63DB22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868863"/>
            <a:ext cx="237648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A38DB3C7-F49B-483E-B9CF-82BE52F6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57626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>
                <a:solidFill>
                  <a:srgbClr val="FF0000"/>
                </a:solidFill>
              </a:rPr>
              <a:t>CILJ</a:t>
            </a:r>
            <a:endParaRPr lang="sl-SI" dirty="0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83869C40-5E77-4448-B672-AC1EE22B2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sl-SI" sz="4000" dirty="0"/>
              <a:t>Spoznali boste različna zgodovinska obdobja in njihove osnovne značilnosti.</a:t>
            </a:r>
          </a:p>
        </p:txBody>
      </p:sp>
      <p:pic>
        <p:nvPicPr>
          <p:cNvPr id="6" name="Zvok 5">
            <a:hlinkClick r:id="" action="ppaction://media"/>
            <a:extLst>
              <a:ext uri="{FF2B5EF4-FFF2-40B4-BE49-F238E27FC236}">
                <a16:creationId xmlns:a16="http://schemas.microsoft.com/office/drawing/2014/main" id="{BD2576CC-E27D-4F2F-B693-5EDCBC256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>
            <a:extLst>
              <a:ext uri="{FF2B5EF4-FFF2-40B4-BE49-F238E27FC236}">
                <a16:creationId xmlns:a16="http://schemas.microsoft.com/office/drawing/2014/main" id="{2A8E5C80-DFE1-4702-A346-5C4841B59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836613"/>
            <a:ext cx="1143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5" descr="http://www.revijasrp.si/knrevsrp/pogum2004-1/megal_datoteke/image003.jpg">
            <a:extLst>
              <a:ext uri="{FF2B5EF4-FFF2-40B4-BE49-F238E27FC236}">
                <a16:creationId xmlns:a16="http://schemas.microsoft.com/office/drawing/2014/main" id="{3431C73C-A944-4899-AAA1-7B8E580C6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lum bright="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60350"/>
            <a:ext cx="18208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>
            <a:extLst>
              <a:ext uri="{FF2B5EF4-FFF2-40B4-BE49-F238E27FC236}">
                <a16:creationId xmlns:a16="http://schemas.microsoft.com/office/drawing/2014/main" id="{1C5AE487-59A1-4A08-850D-984900CDC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12890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1">
            <a:extLst>
              <a:ext uri="{FF2B5EF4-FFF2-40B4-BE49-F238E27FC236}">
                <a16:creationId xmlns:a16="http://schemas.microsoft.com/office/drawing/2014/main" id="{60015555-5754-400A-8445-F11138810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844675"/>
            <a:ext cx="20574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2" descr="http://us.geocities.com/ausslokon/image039.gif">
            <a:extLst>
              <a:ext uri="{FF2B5EF4-FFF2-40B4-BE49-F238E27FC236}">
                <a16:creationId xmlns:a16="http://schemas.microsoft.com/office/drawing/2014/main" id="{C0B2C3A3-6570-4DE1-A1AC-01F9C1A43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73238"/>
            <a:ext cx="19018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>
            <a:extLst>
              <a:ext uri="{FF2B5EF4-FFF2-40B4-BE49-F238E27FC236}">
                <a16:creationId xmlns:a16="http://schemas.microsoft.com/office/drawing/2014/main" id="{5FE75732-CE17-4A06-8DD3-130799817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789363"/>
            <a:ext cx="14859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6">
            <a:extLst>
              <a:ext uri="{FF2B5EF4-FFF2-40B4-BE49-F238E27FC236}">
                <a16:creationId xmlns:a16="http://schemas.microsoft.com/office/drawing/2014/main" id="{9B307D1C-8562-4BA3-9AE4-F92307D7D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0350"/>
            <a:ext cx="1574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6">
            <a:extLst>
              <a:ext uri="{FF2B5EF4-FFF2-40B4-BE49-F238E27FC236}">
                <a16:creationId xmlns:a16="http://schemas.microsoft.com/office/drawing/2014/main" id="{D19327F4-7546-455A-B8CF-52AF1ED75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797425"/>
            <a:ext cx="1608137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id="{E4D0EE09-E9F8-4EAE-8BC9-E3BAF80F4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716338"/>
            <a:ext cx="1444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7">
            <a:extLst>
              <a:ext uri="{FF2B5EF4-FFF2-40B4-BE49-F238E27FC236}">
                <a16:creationId xmlns:a16="http://schemas.microsoft.com/office/drawing/2014/main" id="{5186D95B-30EA-44DA-9521-90E4F1E98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229225"/>
            <a:ext cx="16160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5">
            <a:extLst>
              <a:ext uri="{FF2B5EF4-FFF2-40B4-BE49-F238E27FC236}">
                <a16:creationId xmlns:a16="http://schemas.microsoft.com/office/drawing/2014/main" id="{01D6128D-E4BB-4BB8-8D84-EA403FEB2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00438"/>
            <a:ext cx="15589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4">
            <a:extLst>
              <a:ext uri="{FF2B5EF4-FFF2-40B4-BE49-F238E27FC236}">
                <a16:creationId xmlns:a16="http://schemas.microsoft.com/office/drawing/2014/main" id="{8035879F-B435-4039-9F66-A6002FDF5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322888"/>
            <a:ext cx="2735263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3">
            <a:extLst>
              <a:ext uri="{FF2B5EF4-FFF2-40B4-BE49-F238E27FC236}">
                <a16:creationId xmlns:a16="http://schemas.microsoft.com/office/drawing/2014/main" id="{22D9A2BB-DE8E-47FE-A796-2A649FC27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916113"/>
            <a:ext cx="19431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Rectangle 18">
            <a:extLst>
              <a:ext uri="{FF2B5EF4-FFF2-40B4-BE49-F238E27FC236}">
                <a16:creationId xmlns:a16="http://schemas.microsoft.com/office/drawing/2014/main" id="{753ADA3B-2126-42C8-9DDD-47C186B05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66775" y="279400"/>
            <a:ext cx="227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l-SI" altLang="sl-SI" sz="12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sl-SI" altLang="sl-SI">
              <a:latin typeface="Arial" panose="020B0604020202020204" pitchFamily="34" charset="0"/>
            </a:endParaRPr>
          </a:p>
        </p:txBody>
      </p:sp>
      <p:sp>
        <p:nvSpPr>
          <p:cNvPr id="21520" name="Rectangle 19">
            <a:extLst>
              <a:ext uri="{FF2B5EF4-FFF2-40B4-BE49-F238E27FC236}">
                <a16:creationId xmlns:a16="http://schemas.microsoft.com/office/drawing/2014/main" id="{2F8A1051-4F72-4776-BD50-2ACD5A52D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1341438"/>
            <a:ext cx="3519488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l-SI" altLang="sl-SI" sz="12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sl-SI" altLang="sl-SI" sz="1100">
              <a:latin typeface="Arial" panose="020B0604020202020204" pitchFamily="34" charset="0"/>
            </a:endParaRPr>
          </a:p>
          <a:p>
            <a:r>
              <a:rPr lang="sl-SI" altLang="sl-SI" sz="1100">
                <a:latin typeface="Arial" panose="020B0604020202020204" pitchFamily="34" charset="0"/>
                <a:cs typeface="Times New Roman" panose="02020603050405020304" pitchFamily="18" charset="0"/>
              </a:rPr>
              <a:t>ostanki gradišča                                        kolišča</a:t>
            </a:r>
            <a:endParaRPr lang="sl-SI" altLang="sl-SI" sz="1100">
              <a:latin typeface="Arial" panose="020B0604020202020204" pitchFamily="34" charset="0"/>
            </a:endParaRPr>
          </a:p>
          <a:p>
            <a:endParaRPr lang="sl-SI" altLang="sl-SI">
              <a:latin typeface="Arial" panose="020B0604020202020204" pitchFamily="34" charset="0"/>
            </a:endParaRPr>
          </a:p>
        </p:txBody>
      </p:sp>
      <p:sp>
        <p:nvSpPr>
          <p:cNvPr id="21521" name="Rectangle 20">
            <a:extLst>
              <a:ext uri="{FF2B5EF4-FFF2-40B4-BE49-F238E27FC236}">
                <a16:creationId xmlns:a16="http://schemas.microsoft.com/office/drawing/2014/main" id="{AB619689-419E-43C3-8560-F386D7B0E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66775" y="2114550"/>
            <a:ext cx="3613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l-SI" altLang="sl-SI" sz="1200"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endParaRPr lang="sl-SI" altLang="sl-SI" sz="1100">
              <a:latin typeface="Arial" panose="020B0604020202020204" pitchFamily="34" charset="0"/>
            </a:endParaRPr>
          </a:p>
          <a:p>
            <a:endParaRPr lang="sl-SI" altLang="sl-SI">
              <a:latin typeface="Arial" panose="020B0604020202020204" pitchFamily="34" charset="0"/>
            </a:endParaRPr>
          </a:p>
        </p:txBody>
      </p:sp>
      <p:sp>
        <p:nvSpPr>
          <p:cNvPr id="21522" name="Rectangle 21">
            <a:extLst>
              <a:ext uri="{FF2B5EF4-FFF2-40B4-BE49-F238E27FC236}">
                <a16:creationId xmlns:a16="http://schemas.microsoft.com/office/drawing/2014/main" id="{35A4EB2F-E22F-406C-96A2-472B65B6A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213100"/>
            <a:ext cx="643572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l-SI" altLang="sl-SI" sz="1100">
                <a:latin typeface="Arial" panose="020B0604020202020204" pitchFamily="34" charset="0"/>
                <a:cs typeface="Times New Roman" panose="02020603050405020304" pitchFamily="18" charset="0"/>
              </a:rPr>
              <a:t>kolo z Ljubljanskega barja                         situla                                                     </a:t>
            </a:r>
            <a:r>
              <a:rPr lang="sl-SI" altLang="sl-SI" sz="1000">
                <a:latin typeface="Arial" panose="020B0604020202020204" pitchFamily="34" charset="0"/>
                <a:cs typeface="Times New Roman" panose="02020603050405020304" pitchFamily="18" charset="0"/>
              </a:rPr>
              <a:t>gomila iz bronaste</a:t>
            </a:r>
            <a:r>
              <a:rPr lang="sl-SI" altLang="sl-SI" sz="11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sl-SI" altLang="sl-SI" sz="1000">
                <a:latin typeface="Arial" panose="020B0604020202020204" pitchFamily="34" charset="0"/>
                <a:cs typeface="Times New Roman" panose="02020603050405020304" pitchFamily="18" charset="0"/>
              </a:rPr>
              <a:t>dobe</a:t>
            </a:r>
            <a:endParaRPr lang="sl-SI" altLang="sl-SI" sz="1100">
              <a:latin typeface="Arial" panose="020B0604020202020204" pitchFamily="34" charset="0"/>
            </a:endParaRPr>
          </a:p>
          <a:p>
            <a:endParaRPr lang="sl-SI" altLang="sl-SI">
              <a:latin typeface="Arial" panose="020B0604020202020204" pitchFamily="34" charset="0"/>
            </a:endParaRPr>
          </a:p>
        </p:txBody>
      </p:sp>
      <p:sp>
        <p:nvSpPr>
          <p:cNvPr id="21523" name="Rectangle 23">
            <a:extLst>
              <a:ext uri="{FF2B5EF4-FFF2-40B4-BE49-F238E27FC236}">
                <a16:creationId xmlns:a16="http://schemas.microsoft.com/office/drawing/2014/main" id="{7826862E-61FE-4566-941D-200EEB1FC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66775" y="3930650"/>
            <a:ext cx="11271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l-SI" altLang="sl-SI" sz="1200">
                <a:latin typeface="Arial" panose="020B0604020202020204" pitchFamily="34" charset="0"/>
                <a:cs typeface="Times New Roman" panose="02020603050405020304" pitchFamily="18" charset="0"/>
              </a:rPr>
              <a:t>                      </a:t>
            </a:r>
            <a:endParaRPr lang="sl-SI" altLang="sl-SI" sz="1100">
              <a:latin typeface="Arial" panose="020B0604020202020204" pitchFamily="34" charset="0"/>
            </a:endParaRPr>
          </a:p>
          <a:p>
            <a:endParaRPr lang="sl-SI" altLang="sl-SI">
              <a:latin typeface="Arial" panose="020B0604020202020204" pitchFamily="34" charset="0"/>
            </a:endParaRPr>
          </a:p>
        </p:txBody>
      </p:sp>
      <p:sp>
        <p:nvSpPr>
          <p:cNvPr id="21524" name="Rectangle 24">
            <a:extLst>
              <a:ext uri="{FF2B5EF4-FFF2-40B4-BE49-F238E27FC236}">
                <a16:creationId xmlns:a16="http://schemas.microsoft.com/office/drawing/2014/main" id="{04AE6501-1779-4ED2-BE27-6B34EC402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6308725"/>
            <a:ext cx="109934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l-SI" altLang="sl-SI" sz="1200">
                <a:latin typeface="Arial" panose="020B0604020202020204" pitchFamily="34" charset="0"/>
                <a:cs typeface="Times New Roman" panose="02020603050405020304" pitchFamily="18" charset="0"/>
              </a:rPr>
              <a:t>keltski denar                                               bronast nakit                                                                                                                                                                     </a:t>
            </a:r>
            <a:endParaRPr lang="sl-SI" altLang="sl-SI" sz="1100">
              <a:latin typeface="Arial" panose="020B0604020202020204" pitchFamily="34" charset="0"/>
            </a:endParaRPr>
          </a:p>
          <a:p>
            <a:endParaRPr lang="sl-SI" altLang="sl-SI">
              <a:latin typeface="Arial" panose="020B0604020202020204" pitchFamily="34" charset="0"/>
            </a:endParaRPr>
          </a:p>
        </p:txBody>
      </p:sp>
      <p:sp>
        <p:nvSpPr>
          <p:cNvPr id="21525" name="Text Box 27">
            <a:extLst>
              <a:ext uri="{FF2B5EF4-FFF2-40B4-BE49-F238E27FC236}">
                <a16:creationId xmlns:a16="http://schemas.microsoft.com/office/drawing/2014/main" id="{79B2E828-57F3-42B4-870F-217CB032C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4221163"/>
            <a:ext cx="12239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1200"/>
              <a:t>gradišče</a:t>
            </a:r>
          </a:p>
        </p:txBody>
      </p:sp>
      <p:sp>
        <p:nvSpPr>
          <p:cNvPr id="21526" name="Text Box 28">
            <a:extLst>
              <a:ext uri="{FF2B5EF4-FFF2-40B4-BE49-F238E27FC236}">
                <a16:creationId xmlns:a16="http://schemas.microsoft.com/office/drawing/2014/main" id="{25C46315-A644-490A-B975-A1BAA760C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868863"/>
            <a:ext cx="1368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1200"/>
              <a:t>drevak</a:t>
            </a:r>
          </a:p>
        </p:txBody>
      </p:sp>
      <p:sp>
        <p:nvSpPr>
          <p:cNvPr id="21527" name="Text Box 29">
            <a:extLst>
              <a:ext uri="{FF2B5EF4-FFF2-40B4-BE49-F238E27FC236}">
                <a16:creationId xmlns:a16="http://schemas.microsoft.com/office/drawing/2014/main" id="{CA0681B6-BE94-4EB4-A30C-BFFC6797D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6453188"/>
            <a:ext cx="2232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1200"/>
              <a:t>Keltska hiša</a:t>
            </a:r>
          </a:p>
        </p:txBody>
      </p:sp>
      <p:sp>
        <p:nvSpPr>
          <p:cNvPr id="21528" name="Text Box 30">
            <a:extLst>
              <a:ext uri="{FF2B5EF4-FFF2-40B4-BE49-F238E27FC236}">
                <a16:creationId xmlns:a16="http://schemas.microsoft.com/office/drawing/2014/main" id="{DD3668BA-3C27-47D8-917E-BA2766D3F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196975"/>
            <a:ext cx="1368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1200"/>
              <a:t>pestnjak</a:t>
            </a:r>
          </a:p>
        </p:txBody>
      </p:sp>
      <p:sp>
        <p:nvSpPr>
          <p:cNvPr id="21529" name="Text Box 31">
            <a:extLst>
              <a:ext uri="{FF2B5EF4-FFF2-40B4-BE49-F238E27FC236}">
                <a16:creationId xmlns:a16="http://schemas.microsoft.com/office/drawing/2014/main" id="{C4299844-75E9-47A9-9199-6C0329E6B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213100"/>
            <a:ext cx="180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1400"/>
              <a:t>Jamski človek</a:t>
            </a:r>
          </a:p>
        </p:txBody>
      </p:sp>
      <p:sp>
        <p:nvSpPr>
          <p:cNvPr id="21530" name="Text Box 32">
            <a:extLst>
              <a:ext uri="{FF2B5EF4-FFF2-40B4-BE49-F238E27FC236}">
                <a16:creationId xmlns:a16="http://schemas.microsoft.com/office/drawing/2014/main" id="{43E277B0-CD88-41FE-B746-D470944FE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013325"/>
            <a:ext cx="1873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1200"/>
              <a:t>mamut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BBA161-1410-4FD9-8E56-85DCF3EC80FA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sl-SI" dirty="0"/>
            </a:br>
            <a:br>
              <a:rPr lang="sl-SI" dirty="0"/>
            </a:br>
            <a:r>
              <a:rPr lang="sl-SI" dirty="0"/>
              <a:t>V kolikor te zanima kaj več o teh obdobjih, lahko še sam pobrskaš po spletnih straneh, ali v domači knjižnici poiščeš kakšno knjigo ali enciklopedijo, kjer piše kaj o življenju v teh obdobjih.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561BC05-8942-4F0E-AA55-0C1992FF04E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A600E5-4DB8-455B-A381-885386AF4C83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/>
              <a:t>Zapomnil sem si:</a:t>
            </a:r>
            <a:br>
              <a:rPr lang="sl-SI" dirty="0"/>
            </a:br>
            <a:r>
              <a:rPr lang="sl-SI" dirty="0"/>
              <a:t>- prazgodovina</a:t>
            </a:r>
            <a:br>
              <a:rPr lang="sl-SI" dirty="0"/>
            </a:br>
            <a:r>
              <a:rPr lang="sl-SI" dirty="0"/>
              <a:t>- kamena doba</a:t>
            </a:r>
            <a:br>
              <a:rPr lang="sl-SI" dirty="0"/>
            </a:br>
            <a:r>
              <a:rPr lang="sl-SI" dirty="0"/>
              <a:t>- dobe kovin; bakrena, bronasta, železna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F374A6C-D4C0-4346-BE0F-70BD68346A84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l-SI" dirty="0"/>
          </a:p>
          <a:p>
            <a:pPr eaLnBrk="1" hangingPunct="1">
              <a:defRPr/>
            </a:pPr>
            <a:r>
              <a:rPr lang="sl-SI" dirty="0"/>
              <a:t>- ključne značilnosti obdobij (materiali, hrana, prebivališča, dejavnost)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E656E12-3080-4648-8450-5AA47D0140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dirty="0">
                <a:solidFill>
                  <a:srgbClr val="FF0000"/>
                </a:solidFill>
              </a:rPr>
              <a:t>ZGODOVINA MOJEGA ŽIVLJENJA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13320FA-2020-44EE-BFE6-C57690E3D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l-SI" altLang="sl-SI" dirty="0"/>
              <a:t>Življenje človeka se prične </a:t>
            </a:r>
            <a:r>
              <a:rPr lang="sl-SI" altLang="sl-SI" b="1" dirty="0">
                <a:solidFill>
                  <a:srgbClr val="FF0000"/>
                </a:solidFill>
              </a:rPr>
              <a:t>rojstvom</a:t>
            </a:r>
            <a:r>
              <a:rPr lang="sl-SI" altLang="sl-SI" b="1" dirty="0"/>
              <a:t>,</a:t>
            </a:r>
            <a:r>
              <a:rPr lang="sl-SI" altLang="sl-SI" dirty="0"/>
              <a:t> konča s </a:t>
            </a:r>
            <a:r>
              <a:rPr lang="sl-SI" altLang="sl-SI" b="1" dirty="0">
                <a:solidFill>
                  <a:srgbClr val="FF0000"/>
                </a:solidFill>
              </a:rPr>
              <a:t>smrtjo</a:t>
            </a:r>
            <a:r>
              <a:rPr lang="sl-SI" altLang="sl-SI" b="1" dirty="0"/>
              <a:t>.</a:t>
            </a:r>
            <a:r>
              <a:rPr lang="sl-SI" altLang="sl-SI" dirty="0"/>
              <a:t> V svojem življenju gre človek skozi različna </a:t>
            </a:r>
            <a:r>
              <a:rPr lang="sl-SI" altLang="sl-SI" b="1" u="sng" dirty="0">
                <a:solidFill>
                  <a:srgbClr val="FF0000"/>
                </a:solidFill>
              </a:rPr>
              <a:t>življenjska obdobja</a:t>
            </a:r>
            <a:r>
              <a:rPr lang="sl-SI" altLang="sl-SI" b="1" u="sng" dirty="0"/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sl-SI" altLang="sl-SI" dirty="0"/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b="1" dirty="0"/>
              <a:t>obdobje otroštva</a:t>
            </a:r>
            <a:r>
              <a:rPr lang="sl-SI" altLang="sl-SI" dirty="0"/>
              <a:t> (od rojstva do 10 leta)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b="1" dirty="0"/>
              <a:t>obdobje mladosti</a:t>
            </a:r>
            <a:r>
              <a:rPr lang="sl-SI" altLang="sl-SI" dirty="0"/>
              <a:t> (od 10 do 20 let)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b="1" dirty="0"/>
              <a:t>obdobje odraslosti</a:t>
            </a:r>
            <a:r>
              <a:rPr lang="sl-SI" altLang="sl-SI" dirty="0"/>
              <a:t> (od 20 do 70 let)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b="1" dirty="0"/>
              <a:t>obdobje starosti</a:t>
            </a:r>
            <a:r>
              <a:rPr lang="sl-SI" altLang="sl-SI" dirty="0"/>
              <a:t> (od 70 let naprej)</a:t>
            </a:r>
          </a:p>
        </p:txBody>
      </p:sp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501B0812-4782-41A3-AF8E-E6ECD7CED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6">
            <a:extLst>
              <a:ext uri="{FF2B5EF4-FFF2-40B4-BE49-F238E27FC236}">
                <a16:creationId xmlns:a16="http://schemas.microsoft.com/office/drawing/2014/main" id="{66A41174-527F-47ED-9B43-88ADCCEF6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3138488"/>
            <a:ext cx="1143000" cy="685800"/>
          </a:xfrm>
          <a:prstGeom prst="homePlate">
            <a:avLst>
              <a:gd name="adj" fmla="val 41667"/>
            </a:avLst>
          </a:prstGeom>
          <a:solidFill>
            <a:srgbClr val="8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SI" altLang="en-SI"/>
          </a:p>
        </p:txBody>
      </p:sp>
      <p:sp>
        <p:nvSpPr>
          <p:cNvPr id="5123" name="Rectangle 15">
            <a:extLst>
              <a:ext uri="{FF2B5EF4-FFF2-40B4-BE49-F238E27FC236}">
                <a16:creationId xmlns:a16="http://schemas.microsoft.com/office/drawing/2014/main" id="{0E5997E0-CAAC-4188-8F86-C75A59AA0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0" y="3138488"/>
            <a:ext cx="800100" cy="68580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SI" altLang="en-SI"/>
          </a:p>
        </p:txBody>
      </p:sp>
      <p:sp>
        <p:nvSpPr>
          <p:cNvPr id="5124" name="Rectangle 14">
            <a:extLst>
              <a:ext uri="{FF2B5EF4-FFF2-40B4-BE49-F238E27FC236}">
                <a16:creationId xmlns:a16="http://schemas.microsoft.com/office/drawing/2014/main" id="{EE91D552-2ECF-4F0C-B0F7-EF888AF07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0" y="3138488"/>
            <a:ext cx="800100" cy="68580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SI" altLang="en-SI"/>
          </a:p>
        </p:txBody>
      </p:sp>
      <p:sp>
        <p:nvSpPr>
          <p:cNvPr id="5125" name="Rectangle 13">
            <a:extLst>
              <a:ext uri="{FF2B5EF4-FFF2-40B4-BE49-F238E27FC236}">
                <a16:creationId xmlns:a16="http://schemas.microsoft.com/office/drawing/2014/main" id="{9033678B-CAF1-4D90-9268-53808D4F9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3138488"/>
            <a:ext cx="800100" cy="6858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SI" altLang="en-SI"/>
          </a:p>
        </p:txBody>
      </p:sp>
      <p:sp>
        <p:nvSpPr>
          <p:cNvPr id="5126" name="Rectangle 12">
            <a:extLst>
              <a:ext uri="{FF2B5EF4-FFF2-40B4-BE49-F238E27FC236}">
                <a16:creationId xmlns:a16="http://schemas.microsoft.com/office/drawing/2014/main" id="{943503A9-CFC8-44B2-8EFB-C98A66CCE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3138488"/>
            <a:ext cx="800100" cy="68580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SI" altLang="en-SI"/>
          </a:p>
        </p:txBody>
      </p:sp>
      <p:sp>
        <p:nvSpPr>
          <p:cNvPr id="5127" name="Rectangle 11">
            <a:extLst>
              <a:ext uri="{FF2B5EF4-FFF2-40B4-BE49-F238E27FC236}">
                <a16:creationId xmlns:a16="http://schemas.microsoft.com/office/drawing/2014/main" id="{06EEBC09-4535-425A-B75D-F4C0F3CD7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50" y="3138488"/>
            <a:ext cx="800100" cy="68580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SI" altLang="en-SI"/>
          </a:p>
        </p:txBody>
      </p:sp>
      <p:sp>
        <p:nvSpPr>
          <p:cNvPr id="5128" name="Rectangle 10">
            <a:extLst>
              <a:ext uri="{FF2B5EF4-FFF2-40B4-BE49-F238E27FC236}">
                <a16:creationId xmlns:a16="http://schemas.microsoft.com/office/drawing/2014/main" id="{7AC931C9-15BE-4258-9350-BCC8BB854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8" y="3138488"/>
            <a:ext cx="800100" cy="6858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SI" altLang="en-SI"/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id="{F647CA10-FE86-4A83-96D3-CA85F9381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3138488"/>
            <a:ext cx="800100" cy="68580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SI" altLang="en-SI"/>
          </a:p>
        </p:txBody>
      </p:sp>
      <p:sp>
        <p:nvSpPr>
          <p:cNvPr id="5130" name="Line 8">
            <a:extLst>
              <a:ext uri="{FF2B5EF4-FFF2-40B4-BE49-F238E27FC236}">
                <a16:creationId xmlns:a16="http://schemas.microsoft.com/office/drawing/2014/main" id="{959CA4BB-CF8F-4AC9-8212-BDB2B45AD0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1650" y="3805238"/>
            <a:ext cx="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I"/>
          </a:p>
        </p:txBody>
      </p:sp>
      <p:sp>
        <p:nvSpPr>
          <p:cNvPr id="5131" name="Line 7">
            <a:extLst>
              <a:ext uri="{FF2B5EF4-FFF2-40B4-BE49-F238E27FC236}">
                <a16:creationId xmlns:a16="http://schemas.microsoft.com/office/drawing/2014/main" id="{0A40500D-DD4B-46AD-924A-85E4F5B8F94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55875" y="2349500"/>
            <a:ext cx="15875" cy="850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I"/>
          </a:p>
        </p:txBody>
      </p:sp>
      <p:sp>
        <p:nvSpPr>
          <p:cNvPr id="5132" name="AutoShape 5">
            <a:extLst>
              <a:ext uri="{FF2B5EF4-FFF2-40B4-BE49-F238E27FC236}">
                <a16:creationId xmlns:a16="http://schemas.microsoft.com/office/drawing/2014/main" id="{FD112A2C-8822-4A57-9923-04D4FF88A1D0}"/>
              </a:ext>
            </a:extLst>
          </p:cNvPr>
          <p:cNvSpPr>
            <a:spLocks/>
          </p:cNvSpPr>
          <p:nvPr/>
        </p:nvSpPr>
        <p:spPr bwMode="auto">
          <a:xfrm rot="5400000">
            <a:off x="4773613" y="2651125"/>
            <a:ext cx="571500" cy="4000500"/>
          </a:xfrm>
          <a:prstGeom prst="rightBrace">
            <a:avLst>
              <a:gd name="adj1" fmla="val 58333"/>
              <a:gd name="adj2" fmla="val 491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SI" altLang="en-SI"/>
          </a:p>
        </p:txBody>
      </p:sp>
      <p:sp>
        <p:nvSpPr>
          <p:cNvPr id="5133" name="Line 6">
            <a:extLst>
              <a:ext uri="{FF2B5EF4-FFF2-40B4-BE49-F238E27FC236}">
                <a16:creationId xmlns:a16="http://schemas.microsoft.com/office/drawing/2014/main" id="{95629788-9523-4199-A73B-41CE29F402C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51725" y="2349500"/>
            <a:ext cx="34925" cy="850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I"/>
          </a:p>
        </p:txBody>
      </p:sp>
      <p:sp>
        <p:nvSpPr>
          <p:cNvPr id="5134" name="Rectangle 17">
            <a:extLst>
              <a:ext uri="{FF2B5EF4-FFF2-40B4-BE49-F238E27FC236}">
                <a16:creationId xmlns:a16="http://schemas.microsoft.com/office/drawing/2014/main" id="{35FC4EF7-BE64-4DC6-AE68-12E4344B7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982788"/>
            <a:ext cx="69850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sl-SI" altLang="sl-SI" sz="1200">
                <a:latin typeface="Arial" panose="020B0604020202020204" pitchFamily="34" charset="0"/>
              </a:rPr>
              <a:t>       </a:t>
            </a:r>
            <a:r>
              <a:rPr lang="sl-SI" altLang="sl-SI" sz="1200">
                <a:latin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sl-SI" altLang="sl-SI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sl-SI" altLang="sl-SI" b="1">
                <a:latin typeface="Arial" panose="020B0604020202020204" pitchFamily="34" charset="0"/>
                <a:cs typeface="Times New Roman" panose="02020603050405020304" pitchFamily="18" charset="0"/>
              </a:rPr>
              <a:t>MLADOST    </a:t>
            </a:r>
            <a:r>
              <a:rPr lang="sl-SI" altLang="sl-SI" sz="1200" b="1"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r>
              <a:rPr lang="sl-SI" altLang="sl-SI" b="1">
                <a:latin typeface="Arial" panose="020B0604020202020204" pitchFamily="34" charset="0"/>
                <a:cs typeface="Times New Roman" panose="02020603050405020304" pitchFamily="18" charset="0"/>
              </a:rPr>
              <a:t>STAROST</a:t>
            </a:r>
            <a:endParaRPr lang="sl-SI" altLang="sl-SI" sz="1700" b="1">
              <a:latin typeface="Arial" panose="020B0604020202020204" pitchFamily="34" charset="0"/>
            </a:endParaRPr>
          </a:p>
          <a:p>
            <a:endParaRPr lang="sl-SI" altLang="sl-SI" sz="2800" b="1">
              <a:latin typeface="Arial" panose="020B0604020202020204" pitchFamily="34" charset="0"/>
            </a:endParaRPr>
          </a:p>
        </p:txBody>
      </p:sp>
      <p:sp>
        <p:nvSpPr>
          <p:cNvPr id="5135" name="Rectangle 18">
            <a:extLst>
              <a:ext uri="{FF2B5EF4-FFF2-40B4-BE49-F238E27FC236}">
                <a16:creationId xmlns:a16="http://schemas.microsoft.com/office/drawing/2014/main" id="{F8A9EB04-ABB2-40AD-A58C-BBF6E4F0A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551238"/>
            <a:ext cx="7046912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br>
              <a:rPr lang="sl-SI" altLang="sl-SI">
                <a:latin typeface="Arial" panose="020B0604020202020204" pitchFamily="34" charset="0"/>
              </a:rPr>
            </a:br>
            <a:endParaRPr lang="sl-SI" altLang="sl-SI">
              <a:latin typeface="Arial" panose="020B0604020202020204" pitchFamily="34" charset="0"/>
            </a:endParaRPr>
          </a:p>
          <a:p>
            <a:r>
              <a:rPr lang="sl-SI" altLang="sl-SI" sz="1200">
                <a:latin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r>
              <a:rPr lang="sl-SI" altLang="sl-SI" sz="1600">
                <a:latin typeface="Arial" panose="020B0604020202020204" pitchFamily="34" charset="0"/>
                <a:cs typeface="Times New Roman" panose="02020603050405020304" pitchFamily="18" charset="0"/>
              </a:rPr>
              <a:t>0            10          20          30         40          50          60          70</a:t>
            </a:r>
            <a:endParaRPr lang="sl-SI" altLang="sl-SI" sz="1500">
              <a:latin typeface="Arial" panose="020B0604020202020204" pitchFamily="34" charset="0"/>
            </a:endParaRPr>
          </a:p>
          <a:p>
            <a:endParaRPr lang="sl-SI" altLang="sl-SI" sz="2400">
              <a:latin typeface="Arial" panose="020B0604020202020204" pitchFamily="34" charset="0"/>
            </a:endParaRPr>
          </a:p>
        </p:txBody>
      </p:sp>
      <p:sp>
        <p:nvSpPr>
          <p:cNvPr id="5136" name="Rectangle 19">
            <a:extLst>
              <a:ext uri="{FF2B5EF4-FFF2-40B4-BE49-F238E27FC236}">
                <a16:creationId xmlns:a16="http://schemas.microsoft.com/office/drawing/2014/main" id="{AAE599AE-E418-479F-B5A3-43FB81908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4638675"/>
            <a:ext cx="4743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401955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401955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401955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401955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401955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1955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1955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1955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1955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br>
              <a:rPr lang="sl-SI" altLang="sl-SI">
                <a:latin typeface="Arial" panose="020B0604020202020204" pitchFamily="34" charset="0"/>
              </a:rPr>
            </a:br>
            <a:r>
              <a:rPr lang="sl-SI" altLang="sl-SI" b="1">
                <a:latin typeface="Arial" panose="020B0604020202020204" pitchFamily="34" charset="0"/>
                <a:cs typeface="Times New Roman" panose="02020603050405020304" pitchFamily="18" charset="0"/>
              </a:rPr>
              <a:t>OTROŠTVO                             ODRASLOST</a:t>
            </a:r>
            <a:endParaRPr lang="sl-SI" altLang="sl-SI" sz="2800" b="1">
              <a:latin typeface="Arial" panose="020B0604020202020204" pitchFamily="34" charset="0"/>
            </a:endParaRPr>
          </a:p>
        </p:txBody>
      </p:sp>
      <p:sp>
        <p:nvSpPr>
          <p:cNvPr id="5137" name="Text Box 21">
            <a:extLst>
              <a:ext uri="{FF2B5EF4-FFF2-40B4-BE49-F238E27FC236}">
                <a16:creationId xmlns:a16="http://schemas.microsoft.com/office/drawing/2014/main" id="{E3A66C45-1B5A-4F02-A936-ED403DDC2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516563"/>
            <a:ext cx="8497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l-SI" altLang="sl-SI"/>
          </a:p>
        </p:txBody>
      </p:sp>
      <p:sp>
        <p:nvSpPr>
          <p:cNvPr id="5138" name="Text Box 22">
            <a:extLst>
              <a:ext uri="{FF2B5EF4-FFF2-40B4-BE49-F238E27FC236}">
                <a16:creationId xmlns:a16="http://schemas.microsoft.com/office/drawing/2014/main" id="{CD8BC047-E641-4497-8B3F-DB5D6FCD5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445125"/>
            <a:ext cx="85693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Zgodovinska obdobja človekovega življenja lahko ponazorimo s </a:t>
            </a:r>
            <a:r>
              <a:rPr lang="sl-SI" altLang="sl-SI" b="1" u="sng"/>
              <a:t>časovnim trakom</a:t>
            </a:r>
            <a:r>
              <a:rPr lang="sl-SI" altLang="sl-SI" b="1"/>
              <a:t> (grafična ponazoritev trajanja nekega obdobja).</a:t>
            </a:r>
            <a:r>
              <a:rPr lang="sl-SI" altLang="sl-SI"/>
              <a:t> S časovnim trakom si lažje predstavljamo </a:t>
            </a:r>
            <a:r>
              <a:rPr lang="sl-SI" altLang="sl-SI" u="sng"/>
              <a:t>trajanje zaporedja</a:t>
            </a:r>
            <a:r>
              <a:rPr lang="sl-SI" altLang="sl-SI"/>
              <a:t> nekega obdobja.</a:t>
            </a:r>
          </a:p>
        </p:txBody>
      </p:sp>
      <p:pic>
        <p:nvPicPr>
          <p:cNvPr id="2" name="Zvok 1">
            <a:hlinkClick r:id="" action="ppaction://media"/>
            <a:extLst>
              <a:ext uri="{FF2B5EF4-FFF2-40B4-BE49-F238E27FC236}">
                <a16:creationId xmlns:a16="http://schemas.microsoft.com/office/drawing/2014/main" id="{AD696600-4E8F-46D3-B51D-751D980EC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09580C-CCCA-4418-B108-A3C0A8D79D3F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C91D4D1-874D-412E-BFB3-D6B5A51881E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539750" y="549275"/>
            <a:ext cx="7918450" cy="5233988"/>
          </a:xfrm>
        </p:spPr>
        <p:txBody>
          <a:bodyPr/>
          <a:lstStyle/>
          <a:p>
            <a:pPr eaLnBrk="1" hangingPunct="1">
              <a:defRPr/>
            </a:pPr>
            <a:r>
              <a:rPr lang="sl-SI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Pri predstavljanju razmerij dolžine posameznih obdobij je dobrodošla razlaga v bolj predstavljivih enotah. </a:t>
            </a:r>
          </a:p>
          <a:p>
            <a:pPr eaLnBrk="1" hangingPunct="1">
              <a:defRPr/>
            </a:pPr>
            <a:r>
              <a:rPr lang="sl-SI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 </a:t>
            </a:r>
          </a:p>
          <a:p>
            <a:pPr eaLnBrk="1" hangingPunct="1">
              <a:defRPr/>
            </a:pPr>
            <a:r>
              <a:rPr lang="sl-SI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Primer:</a:t>
            </a:r>
          </a:p>
          <a:p>
            <a:pPr eaLnBrk="1" hangingPunct="1">
              <a:defRPr/>
            </a:pPr>
            <a:r>
              <a:rPr lang="sl-SI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-  življenje učenca (10 let)---------------     6 minut</a:t>
            </a:r>
          </a:p>
          <a:p>
            <a:pPr eaLnBrk="1" hangingPunct="1">
              <a:defRPr/>
            </a:pPr>
            <a:r>
              <a:rPr lang="sl-SI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-  sto let ------------------------------------     1 ura </a:t>
            </a:r>
          </a:p>
          <a:p>
            <a:pPr eaLnBrk="1" hangingPunct="1">
              <a:defRPr/>
            </a:pPr>
            <a:r>
              <a:rPr lang="sl-SI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- novi vek  (500 let) ----------------------     5 ur</a:t>
            </a:r>
          </a:p>
          <a:p>
            <a:pPr eaLnBrk="1" hangingPunct="1">
              <a:defRPr/>
            </a:pPr>
            <a:r>
              <a:rPr lang="sl-SI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- srednji vek ( 1500 let)  -----------------     15 ur </a:t>
            </a:r>
          </a:p>
          <a:p>
            <a:pPr eaLnBrk="1" hangingPunct="1">
              <a:defRPr/>
            </a:pPr>
            <a:r>
              <a:rPr lang="sl-SI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- stari vek (2000 let)  ---------------------     20 ur</a:t>
            </a:r>
          </a:p>
          <a:p>
            <a:pPr eaLnBrk="1" hangingPunct="1">
              <a:defRPr/>
            </a:pPr>
            <a:r>
              <a:rPr lang="sl-SI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- kamena doba (1 milijon let) ----------    približno  1 leto</a:t>
            </a:r>
          </a:p>
          <a:p>
            <a:pPr eaLnBrk="1" hangingPunct="1">
              <a:defRPr/>
            </a:pPr>
            <a:r>
              <a:rPr lang="sl-SI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- pokončni človek (1,5 milijonov let) --- približno 1,5 let </a:t>
            </a:r>
          </a:p>
          <a:p>
            <a:pPr eaLnBrk="1" hangingPunct="1">
              <a:defRPr/>
            </a:pPr>
            <a:r>
              <a:rPr lang="sl-SI" sz="2400" dirty="0">
                <a:solidFill>
                  <a:schemeClr val="accent4">
                    <a:lumMod val="10000"/>
                  </a:schemeClr>
                </a:solidFill>
                <a:effectLst/>
              </a:rPr>
              <a:t>- dinozavri (230 - 65 milijonov let) -------- 200 - 65 let</a:t>
            </a:r>
          </a:p>
          <a:p>
            <a:pPr eaLnBrk="1" hangingPunct="1">
              <a:defRPr/>
            </a:pPr>
            <a:endParaRPr lang="sl-SI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AFB4F5-CBD7-4192-98B4-3C96D843C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dirty="0"/>
              <a:t>ČASOVNI TRAK ZGODOVINE</a:t>
            </a:r>
          </a:p>
        </p:txBody>
      </p:sp>
      <p:pic>
        <p:nvPicPr>
          <p:cNvPr id="7171" name="Označba mesta vsebine 3">
            <a:extLst>
              <a:ext uri="{FF2B5EF4-FFF2-40B4-BE49-F238E27FC236}">
                <a16:creationId xmlns:a16="http://schemas.microsoft.com/office/drawing/2014/main" id="{6327A9D8-64BA-4064-BCBF-E7C5150CA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3" y="2420938"/>
            <a:ext cx="9088437" cy="34718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6AE043B-ABA1-41AE-A166-0445EF9AA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/>
              <a:t>ČASOVNI TRAK ZGODOVINE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C491725-10D6-4FB3-9A23-4350F3399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sl-SI" altLang="sl-SI" sz="2400" b="1" dirty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l-SI" altLang="sl-SI" sz="2400" b="1" dirty="0"/>
              <a:t>POKONČNI ČLOVEK se je pojavil pred približno milijonom let.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l-SI" altLang="sl-SI" sz="2400" b="1" dirty="0"/>
              <a:t>Okoli 500 000 let pred našim štetjem so začeli uporabljati ogenj. (varnost, svetloba, toplota, toplotna obdelava hrane, pozneje taljenje kovin)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sl-SI" altLang="sl-SI" sz="2400" b="1" dirty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l-SI" altLang="sl-SI" sz="2400" b="1" dirty="0">
                <a:solidFill>
                  <a:srgbClr val="FF0000"/>
                </a:solidFill>
              </a:rPr>
              <a:t>Najdaljše obdobje zgodovine od začetkov človeštva do prihoda Rimljanov v naše kraje se imenuje PRAZGODOVINA.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1688EB-FEBE-4A86-B8A4-7A2DE06C4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pic>
        <p:nvPicPr>
          <p:cNvPr id="9219" name="Označba mesta vsebine 3">
            <a:extLst>
              <a:ext uri="{FF2B5EF4-FFF2-40B4-BE49-F238E27FC236}">
                <a16:creationId xmlns:a16="http://schemas.microsoft.com/office/drawing/2014/main" id="{C04F8B32-CD47-4B27-9951-039BEB946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213" y="620713"/>
            <a:ext cx="8335962" cy="55848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A31EC5B-016D-415D-87D1-145241094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b="1">
                <a:solidFill>
                  <a:srgbClr val="FF0000"/>
                </a:solidFill>
              </a:rPr>
              <a:t>PRAZGODOVINA</a:t>
            </a:r>
            <a:br>
              <a:rPr lang="sl-SI" altLang="sl-SI" sz="4000" b="1">
                <a:solidFill>
                  <a:srgbClr val="FF0000"/>
                </a:solidFill>
              </a:rPr>
            </a:br>
            <a:endParaRPr lang="sl-SI" altLang="sl-SI" sz="4000" b="1">
              <a:solidFill>
                <a:srgbClr val="FF0000"/>
              </a:solidFill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7E9B438-EB4C-4AD1-8414-8BCBB9C61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62113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sl-SI" altLang="sl-SI" b="1" dirty="0">
                <a:solidFill>
                  <a:srgbClr val="FF0000"/>
                </a:solidFill>
              </a:rPr>
              <a:t>KAMENA DOBA</a:t>
            </a:r>
            <a:r>
              <a:rPr lang="sl-SI" altLang="sl-SI" dirty="0"/>
              <a:t> je najdaljše obdobje </a:t>
            </a:r>
            <a:r>
              <a:rPr lang="sl-SI" altLang="sl-SI" dirty="0">
                <a:hlinkClick r:id="rId2" tooltip="Prazgodovina"/>
              </a:rPr>
              <a:t>prazgodovine</a:t>
            </a:r>
            <a:r>
              <a:rPr lang="sl-SI" altLang="sl-SI" dirty="0"/>
              <a:t>, v kateri so ljudje svoja </a:t>
            </a:r>
            <a:r>
              <a:rPr lang="sl-SI" altLang="sl-SI" dirty="0">
                <a:hlinkClick r:id="rId3" tooltip="Orodje"/>
              </a:rPr>
              <a:t>orodja</a:t>
            </a:r>
            <a:r>
              <a:rPr lang="sl-SI" altLang="sl-SI" dirty="0"/>
              <a:t> izdelovali predvsem iz </a:t>
            </a:r>
            <a:r>
              <a:rPr lang="sl-SI" altLang="sl-SI" dirty="0">
                <a:hlinkClick r:id="rId4" tooltip="Kamen"/>
              </a:rPr>
              <a:t>kamna</a:t>
            </a:r>
            <a:r>
              <a:rPr lang="sl-SI" altLang="sl-SI" dirty="0"/>
              <a:t>. Uporabljali so tudi </a:t>
            </a:r>
            <a:r>
              <a:rPr lang="sl-SI" altLang="sl-SI" dirty="0">
                <a:hlinkClick r:id="rId5" tooltip="Les"/>
              </a:rPr>
              <a:t>les</a:t>
            </a:r>
            <a:r>
              <a:rPr lang="sl-SI" altLang="sl-SI" dirty="0"/>
              <a:t>, </a:t>
            </a:r>
            <a:r>
              <a:rPr lang="sl-SI" altLang="sl-SI" dirty="0">
                <a:hlinkClick r:id="rId6" tooltip="Kost"/>
              </a:rPr>
              <a:t>kosti</a:t>
            </a:r>
            <a:r>
              <a:rPr lang="sl-SI" altLang="sl-SI" dirty="0"/>
              <a:t>, </a:t>
            </a:r>
            <a:r>
              <a:rPr lang="sl-SI" altLang="sl-SI" u="sng" dirty="0">
                <a:solidFill>
                  <a:schemeClr val="tx2">
                    <a:lumMod val="90000"/>
                  </a:schemeClr>
                </a:solidFill>
              </a:rPr>
              <a:t>žile,</a:t>
            </a:r>
            <a:r>
              <a:rPr lang="sl-SI" altLang="sl-SI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sl-SI" altLang="sl-SI" u="sng" dirty="0">
                <a:solidFill>
                  <a:schemeClr val="tx2">
                    <a:lumMod val="90000"/>
                  </a:schemeClr>
                </a:solidFill>
              </a:rPr>
              <a:t>vejevje</a:t>
            </a:r>
            <a:r>
              <a:rPr lang="sl-SI" altLang="sl-SI" dirty="0"/>
              <a:t>  in druge materiale, a je bil med temi najbolj primeren ravno kamen, ker je zdržal največ časa in je bil preprost za uporabo. Traja do 2700 </a:t>
            </a:r>
            <a:r>
              <a:rPr lang="sl-SI" altLang="sl-SI" dirty="0" err="1"/>
              <a:t>p.n.š</a:t>
            </a:r>
            <a:r>
              <a:rPr lang="sl-SI" altLang="sl-SI" dirty="0"/>
              <a:t>.</a:t>
            </a:r>
            <a:endParaRPr lang="sl-SI" altLang="sl-SI" b="1" dirty="0"/>
          </a:p>
          <a:p>
            <a:pPr eaLnBrk="1" hangingPunct="1">
              <a:defRPr/>
            </a:pPr>
            <a:endParaRPr lang="sl-SI" altLang="sl-S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3">
      <a:dk1>
        <a:srgbClr val="4E4E74"/>
      </a:dk1>
      <a:lt1>
        <a:srgbClr val="FFFFFF"/>
      </a:lt1>
      <a:dk2>
        <a:srgbClr val="666699"/>
      </a:dk2>
      <a:lt2>
        <a:srgbClr val="FFFFCC"/>
      </a:lt2>
      <a:accent1>
        <a:srgbClr val="5E5884"/>
      </a:accent1>
      <a:accent2>
        <a:srgbClr val="8AB29D"/>
      </a:accent2>
      <a:accent3>
        <a:srgbClr val="B8B8CA"/>
      </a:accent3>
      <a:accent4>
        <a:srgbClr val="DADADA"/>
      </a:accent4>
      <a:accent5>
        <a:srgbClr val="B6B4C2"/>
      </a:accent5>
      <a:accent6>
        <a:srgbClr val="7DA18E"/>
      </a:accent6>
      <a:hlink>
        <a:srgbClr val="FFFF99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432</TotalTime>
  <Words>820</Words>
  <Application>Microsoft Office PowerPoint</Application>
  <PresentationFormat>Diaprojekcija na zaslonu (4:3)</PresentationFormat>
  <Paragraphs>90</Paragraphs>
  <Slides>22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8" baseType="lpstr">
      <vt:lpstr>Tahoma</vt:lpstr>
      <vt:lpstr>Arial</vt:lpstr>
      <vt:lpstr>Wingdings</vt:lpstr>
      <vt:lpstr>Calibri</vt:lpstr>
      <vt:lpstr>Times New Roman</vt:lpstr>
      <vt:lpstr>Textured</vt:lpstr>
      <vt:lpstr>ZGODOVINSKI RAZVOJ ČASOVNI TRAK ZGODOVINE  pripravljeno po učbeniku Družba in jaz 2, str. 72 do 74 </vt:lpstr>
      <vt:lpstr>CILJ</vt:lpstr>
      <vt:lpstr>ZGODOVINA MOJEGA ŽIVLJENJA</vt:lpstr>
      <vt:lpstr>PowerPointova predstavitev</vt:lpstr>
      <vt:lpstr>PowerPointova predstavitev</vt:lpstr>
      <vt:lpstr>ČASOVNI TRAK ZGODOVINE</vt:lpstr>
      <vt:lpstr>ČASOVNI TRAK ZGODOVINE</vt:lpstr>
      <vt:lpstr>PowerPointova predstavitev</vt:lpstr>
      <vt:lpstr>PRAZGODOVINA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 V kolikor te zanima kaj več o teh obdobjih, lahko še sam pobrskaš po spletnih straneh, ali v domači knjižnici poiščeš kakšno knjigo ali enciklopedijo, kjer piše kaj o življenju v teh obdobjih.</vt:lpstr>
      <vt:lpstr>Zapomnil sem si: - prazgodovina - kamena doba - dobe kovin; bakrena, bronasta, železna</vt:lpstr>
    </vt:vector>
  </TitlesOfParts>
  <Company>EONA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Franci Pavlin</dc:creator>
  <cp:lastModifiedBy>Erzen</cp:lastModifiedBy>
  <cp:revision>24</cp:revision>
  <dcterms:created xsi:type="dcterms:W3CDTF">2010-08-16T06:37:33Z</dcterms:created>
  <dcterms:modified xsi:type="dcterms:W3CDTF">2020-03-31T19:59:28Z</dcterms:modified>
</cp:coreProperties>
</file>