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56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76" r:id="rId12"/>
    <p:sldId id="280" r:id="rId13"/>
    <p:sldId id="281" r:id="rId14"/>
    <p:sldId id="277" r:id="rId15"/>
    <p:sldId id="278" r:id="rId16"/>
    <p:sldId id="270" r:id="rId17"/>
    <p:sldId id="282" r:id="rId18"/>
    <p:sldId id="267" r:id="rId19"/>
    <p:sldId id="268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FFFFCC"/>
    <a:srgbClr val="663300"/>
    <a:srgbClr val="9966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CF505-E1A7-43CA-8488-1B09CA4C5AA9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CFCD1-C9BD-435B-B201-C7859D2B1804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CA182-F9B9-4034-8278-5ECE5F8159E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A0D2C-CA9C-4552-BB1F-45B0568A9CF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00FFA-4D6A-456F-9788-D6A423FE182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09F51-9610-448F-8D0D-AD8DC08C6BE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13041-26ED-4BCB-9F98-17E30A74E46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85978-184D-406F-A85B-1DE2D597A16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8BEAF-5615-42BE-920F-693A0184B20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B168-0140-4614-8D18-F70C84922EF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211B2-67F9-4380-836C-FD80D4192C0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E0A4A-DCF2-4CBA-9578-5B23661871E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C0732-CD86-46E5-A6CD-D2D64D6387E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C54AA5-09C8-47C8-8520-6F0751147D0A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5288" y="549275"/>
            <a:ext cx="82089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hr-HR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ŠTEVILA</a:t>
            </a:r>
            <a:r>
              <a:rPr lang="hr-HR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/>
            </a:r>
            <a:br>
              <a:rPr lang="hr-HR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</a:br>
            <a:r>
              <a:rPr lang="hr-HR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OD 11 DO 20</a:t>
            </a:r>
            <a:r>
              <a:rPr lang="hr-HR" sz="4400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endParaRPr lang="hr-HR" sz="4400" dirty="0">
              <a:solidFill>
                <a:schemeClr val="tx2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11267" name="Picture 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11268" name="Picture 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11269" name="Picture 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11270" name="Picture 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11271" name="Picture 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11272" name="Picture 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11273" name="Picture 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11274" name="Picture 1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11275" name="Picture 1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  <p:pic>
        <p:nvPicPr>
          <p:cNvPr id="11276" name="Picture 1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419475" y="3910013"/>
            <a:ext cx="101341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15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484438" y="5284788"/>
            <a:ext cx="29434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PETNAJST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11279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92375"/>
            <a:ext cx="719137" cy="936625"/>
          </a:xfrm>
          <a:prstGeom prst="rect">
            <a:avLst/>
          </a:prstGeom>
          <a:noFill/>
        </p:spPr>
      </p:pic>
      <p:pic>
        <p:nvPicPr>
          <p:cNvPr id="11280" name="Picture 1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357298"/>
            <a:ext cx="719138" cy="936625"/>
          </a:xfrm>
          <a:prstGeom prst="rect">
            <a:avLst/>
          </a:prstGeom>
          <a:noFill/>
        </p:spPr>
      </p:pic>
      <p:pic>
        <p:nvPicPr>
          <p:cNvPr id="11281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492375"/>
            <a:ext cx="719138" cy="936625"/>
          </a:xfrm>
          <a:prstGeom prst="rect">
            <a:avLst/>
          </a:prstGeom>
          <a:noFill/>
        </p:spPr>
      </p:pic>
      <p:pic>
        <p:nvPicPr>
          <p:cNvPr id="11282" name="Picture 1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412875"/>
            <a:ext cx="719137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P spid="112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3" name="Picture 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4" name="Picture 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5" name="Picture 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6" name="Picture 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7" name="Picture 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8" name="Picture 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9" name="Picture 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10" name="Picture 1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11" name="Picture 1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  <p:pic>
        <p:nvPicPr>
          <p:cNvPr id="12" name="Picture 1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419475" y="3910013"/>
            <a:ext cx="10695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16</a:t>
            </a:r>
            <a:endParaRPr lang="hr-HR" sz="80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484438" y="5284788"/>
            <a:ext cx="31598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ŠEST</a:t>
            </a:r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NAJST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15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92375"/>
            <a:ext cx="719137" cy="936625"/>
          </a:xfrm>
          <a:prstGeom prst="rect">
            <a:avLst/>
          </a:prstGeom>
          <a:noFill/>
        </p:spPr>
      </p:pic>
      <p:pic>
        <p:nvPicPr>
          <p:cNvPr id="16" name="Picture 1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412875"/>
            <a:ext cx="719138" cy="936625"/>
          </a:xfrm>
          <a:prstGeom prst="rect">
            <a:avLst/>
          </a:prstGeom>
          <a:noFill/>
        </p:spPr>
      </p:pic>
      <p:pic>
        <p:nvPicPr>
          <p:cNvPr id="17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492375"/>
            <a:ext cx="719138" cy="936625"/>
          </a:xfrm>
          <a:prstGeom prst="rect">
            <a:avLst/>
          </a:prstGeom>
          <a:noFill/>
        </p:spPr>
      </p:pic>
      <p:pic>
        <p:nvPicPr>
          <p:cNvPr id="18" name="Picture 1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412875"/>
            <a:ext cx="719137" cy="936625"/>
          </a:xfrm>
          <a:prstGeom prst="rect">
            <a:avLst/>
          </a:prstGeom>
          <a:noFill/>
        </p:spPr>
      </p:pic>
      <p:pic>
        <p:nvPicPr>
          <p:cNvPr id="19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500306"/>
            <a:ext cx="719138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5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4" name="Picture 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5" name="Picture 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6" name="Picture 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7" name="Picture 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8" name="Picture 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9" name="Picture 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10" name="Picture 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11" name="Picture 1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12" name="Picture 1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  <p:pic>
        <p:nvPicPr>
          <p:cNvPr id="13" name="Picture 1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419475" y="3910013"/>
            <a:ext cx="100540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17</a:t>
            </a:r>
            <a:endParaRPr lang="hr-HR" sz="80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484438" y="5284788"/>
            <a:ext cx="3775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SEDEM</a:t>
            </a:r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NAJST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16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92375"/>
            <a:ext cx="719137" cy="936625"/>
          </a:xfrm>
          <a:prstGeom prst="rect">
            <a:avLst/>
          </a:prstGeom>
          <a:noFill/>
        </p:spPr>
      </p:pic>
      <p:pic>
        <p:nvPicPr>
          <p:cNvPr id="17" name="Picture 1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412875"/>
            <a:ext cx="719138" cy="936625"/>
          </a:xfrm>
          <a:prstGeom prst="rect">
            <a:avLst/>
          </a:prstGeom>
          <a:noFill/>
        </p:spPr>
      </p:pic>
      <p:pic>
        <p:nvPicPr>
          <p:cNvPr id="18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492375"/>
            <a:ext cx="719138" cy="936625"/>
          </a:xfrm>
          <a:prstGeom prst="rect">
            <a:avLst/>
          </a:prstGeom>
          <a:noFill/>
        </p:spPr>
      </p:pic>
      <p:pic>
        <p:nvPicPr>
          <p:cNvPr id="19" name="Picture 1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412875"/>
            <a:ext cx="719137" cy="936625"/>
          </a:xfrm>
          <a:prstGeom prst="rect">
            <a:avLst/>
          </a:prstGeom>
          <a:noFill/>
        </p:spPr>
      </p:pic>
      <p:pic>
        <p:nvPicPr>
          <p:cNvPr id="20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500306"/>
            <a:ext cx="719138" cy="936625"/>
          </a:xfrm>
          <a:prstGeom prst="rect">
            <a:avLst/>
          </a:prstGeom>
          <a:noFill/>
        </p:spPr>
      </p:pic>
      <p:pic>
        <p:nvPicPr>
          <p:cNvPr id="21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571876"/>
            <a:ext cx="719138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3" name="Picture 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4" name="Picture 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5" name="Picture 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6" name="Picture 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7" name="Picture 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8" name="Picture 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9" name="Picture 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10" name="Picture 1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11" name="Picture 1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  <p:pic>
        <p:nvPicPr>
          <p:cNvPr id="12" name="Picture 1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419475" y="3910013"/>
            <a:ext cx="10775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18</a:t>
            </a:r>
            <a:endParaRPr lang="hr-HR" sz="80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484438" y="5284788"/>
            <a:ext cx="34820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OSEM</a:t>
            </a:r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NAJST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15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92375"/>
            <a:ext cx="719137" cy="936625"/>
          </a:xfrm>
          <a:prstGeom prst="rect">
            <a:avLst/>
          </a:prstGeom>
          <a:noFill/>
        </p:spPr>
      </p:pic>
      <p:pic>
        <p:nvPicPr>
          <p:cNvPr id="16" name="Picture 1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357298"/>
            <a:ext cx="719138" cy="936625"/>
          </a:xfrm>
          <a:prstGeom prst="rect">
            <a:avLst/>
          </a:prstGeom>
          <a:noFill/>
        </p:spPr>
      </p:pic>
      <p:pic>
        <p:nvPicPr>
          <p:cNvPr id="17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492375"/>
            <a:ext cx="719138" cy="936625"/>
          </a:xfrm>
          <a:prstGeom prst="rect">
            <a:avLst/>
          </a:prstGeom>
          <a:noFill/>
        </p:spPr>
      </p:pic>
      <p:pic>
        <p:nvPicPr>
          <p:cNvPr id="18" name="Picture 1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412875"/>
            <a:ext cx="719137" cy="936625"/>
          </a:xfrm>
          <a:prstGeom prst="rect">
            <a:avLst/>
          </a:prstGeom>
          <a:noFill/>
        </p:spPr>
      </p:pic>
      <p:pic>
        <p:nvPicPr>
          <p:cNvPr id="19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2500306"/>
            <a:ext cx="719138" cy="936625"/>
          </a:xfrm>
          <a:prstGeom prst="rect">
            <a:avLst/>
          </a:prstGeom>
          <a:noFill/>
        </p:spPr>
      </p:pic>
      <p:pic>
        <p:nvPicPr>
          <p:cNvPr id="20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643314"/>
            <a:ext cx="719138" cy="936625"/>
          </a:xfrm>
          <a:prstGeom prst="rect">
            <a:avLst/>
          </a:prstGeom>
          <a:noFill/>
        </p:spPr>
      </p:pic>
      <p:pic>
        <p:nvPicPr>
          <p:cNvPr id="21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643314"/>
            <a:ext cx="719138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5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25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25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3" name="Picture 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4" name="Picture 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5" name="Picture 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6" name="Picture 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7" name="Picture 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8" name="Picture 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9" name="Picture 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10" name="Picture 1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11" name="Picture 1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  <p:pic>
        <p:nvPicPr>
          <p:cNvPr id="12" name="Picture 1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419475" y="3910013"/>
            <a:ext cx="10695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19</a:t>
            </a:r>
            <a:endParaRPr lang="hr-HR" sz="80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484438" y="5284788"/>
            <a:ext cx="35974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DEVET</a:t>
            </a:r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NAJST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15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92375"/>
            <a:ext cx="719137" cy="936625"/>
          </a:xfrm>
          <a:prstGeom prst="rect">
            <a:avLst/>
          </a:prstGeom>
          <a:noFill/>
        </p:spPr>
      </p:pic>
      <p:pic>
        <p:nvPicPr>
          <p:cNvPr id="16" name="Picture 1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357298"/>
            <a:ext cx="719138" cy="936625"/>
          </a:xfrm>
          <a:prstGeom prst="rect">
            <a:avLst/>
          </a:prstGeom>
          <a:noFill/>
        </p:spPr>
      </p:pic>
      <p:pic>
        <p:nvPicPr>
          <p:cNvPr id="17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492375"/>
            <a:ext cx="719138" cy="936625"/>
          </a:xfrm>
          <a:prstGeom prst="rect">
            <a:avLst/>
          </a:prstGeom>
          <a:noFill/>
        </p:spPr>
      </p:pic>
      <p:pic>
        <p:nvPicPr>
          <p:cNvPr id="18" name="Picture 1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412875"/>
            <a:ext cx="719137" cy="936625"/>
          </a:xfrm>
          <a:prstGeom prst="rect">
            <a:avLst/>
          </a:prstGeom>
          <a:noFill/>
        </p:spPr>
      </p:pic>
      <p:pic>
        <p:nvPicPr>
          <p:cNvPr id="19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500306"/>
            <a:ext cx="719138" cy="936625"/>
          </a:xfrm>
          <a:prstGeom prst="rect">
            <a:avLst/>
          </a:prstGeom>
          <a:noFill/>
        </p:spPr>
      </p:pic>
      <p:pic>
        <p:nvPicPr>
          <p:cNvPr id="20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3643314"/>
            <a:ext cx="719138" cy="936625"/>
          </a:xfrm>
          <a:prstGeom prst="rect">
            <a:avLst/>
          </a:prstGeom>
          <a:noFill/>
        </p:spPr>
      </p:pic>
      <p:pic>
        <p:nvPicPr>
          <p:cNvPr id="21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643314"/>
            <a:ext cx="719138" cy="936625"/>
          </a:xfrm>
          <a:prstGeom prst="rect">
            <a:avLst/>
          </a:prstGeom>
          <a:noFill/>
        </p:spPr>
      </p:pic>
      <p:pic>
        <p:nvPicPr>
          <p:cNvPr id="22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643314"/>
            <a:ext cx="719138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25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3" name="Picture 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4" name="Picture 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5" name="Picture 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6" name="Picture 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7" name="Picture 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8" name="Picture 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9" name="Picture 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10" name="Picture 1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11" name="Picture 1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  <p:pic>
        <p:nvPicPr>
          <p:cNvPr id="12" name="Picture 1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419475" y="3910013"/>
            <a:ext cx="122501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20</a:t>
            </a:r>
            <a:endParaRPr lang="hr-HR" sz="80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857488" y="5284788"/>
            <a:ext cx="26432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DVAJSET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15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92375"/>
            <a:ext cx="719137" cy="936625"/>
          </a:xfrm>
          <a:prstGeom prst="rect">
            <a:avLst/>
          </a:prstGeom>
          <a:noFill/>
        </p:spPr>
      </p:pic>
      <p:pic>
        <p:nvPicPr>
          <p:cNvPr id="16" name="Picture 1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412875"/>
            <a:ext cx="719138" cy="936625"/>
          </a:xfrm>
          <a:prstGeom prst="rect">
            <a:avLst/>
          </a:prstGeom>
          <a:noFill/>
        </p:spPr>
      </p:pic>
      <p:pic>
        <p:nvPicPr>
          <p:cNvPr id="17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492375"/>
            <a:ext cx="719138" cy="936625"/>
          </a:xfrm>
          <a:prstGeom prst="rect">
            <a:avLst/>
          </a:prstGeom>
          <a:noFill/>
        </p:spPr>
      </p:pic>
      <p:pic>
        <p:nvPicPr>
          <p:cNvPr id="18" name="Picture 1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412875"/>
            <a:ext cx="719137" cy="936625"/>
          </a:xfrm>
          <a:prstGeom prst="rect">
            <a:avLst/>
          </a:prstGeom>
          <a:noFill/>
        </p:spPr>
      </p:pic>
      <p:pic>
        <p:nvPicPr>
          <p:cNvPr id="19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500306"/>
            <a:ext cx="719138" cy="936625"/>
          </a:xfrm>
          <a:prstGeom prst="rect">
            <a:avLst/>
          </a:prstGeom>
          <a:noFill/>
        </p:spPr>
      </p:pic>
      <p:pic>
        <p:nvPicPr>
          <p:cNvPr id="20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714884"/>
            <a:ext cx="719138" cy="936625"/>
          </a:xfrm>
          <a:prstGeom prst="rect">
            <a:avLst/>
          </a:prstGeom>
          <a:noFill/>
        </p:spPr>
      </p:pic>
      <p:pic>
        <p:nvPicPr>
          <p:cNvPr id="21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3571876"/>
            <a:ext cx="719138" cy="936625"/>
          </a:xfrm>
          <a:prstGeom prst="rect">
            <a:avLst/>
          </a:prstGeom>
          <a:noFill/>
        </p:spPr>
      </p:pic>
      <p:pic>
        <p:nvPicPr>
          <p:cNvPr id="22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571876"/>
            <a:ext cx="719138" cy="936625"/>
          </a:xfrm>
          <a:prstGeom prst="rect">
            <a:avLst/>
          </a:prstGeom>
          <a:noFill/>
        </p:spPr>
      </p:pic>
      <p:pic>
        <p:nvPicPr>
          <p:cNvPr id="23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571876"/>
            <a:ext cx="719138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75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75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175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175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175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9" name="Group 49"/>
          <p:cNvGraphicFramePr>
            <a:graphicFrameLocks noGrp="1"/>
          </p:cNvGraphicFramePr>
          <p:nvPr/>
        </p:nvGraphicFramePr>
        <p:xfrm>
          <a:off x="1524000" y="1397000"/>
          <a:ext cx="6096000" cy="406400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ŠTEVILO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BESEDA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ENA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JST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DVA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NAJST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TRI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NAJST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ŠTIRI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NAJST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PET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NAJST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24000" y="1397000"/>
          <a:ext cx="6096000" cy="406400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ŠTEVILO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BESEDA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6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ŠEST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NAJST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7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SEDEM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NAJST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8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OSEM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NAJST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1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9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DEVET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NAJST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20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ndara" pitchFamily="34" charset="0"/>
                        </a:rPr>
                        <a:t>DVAJSET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060575"/>
            <a:ext cx="7991475" cy="2592388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hr-H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1,  2,  3,  4,  5,  6,  7,  8,  9, 10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11, 12, 13, 14, 15, 16, 17, 18, 19, 20</a:t>
            </a:r>
            <a:r>
              <a:rPr lang="hr-H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/>
            </a:r>
            <a:br>
              <a:rPr lang="hr-H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</a:br>
            <a:endParaRPr lang="hr-HR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15616" y="1144588"/>
            <a:ext cx="7563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2400" dirty="0" smtClean="0">
                <a:latin typeface="Candara" pitchFamily="34" charset="0"/>
              </a:rPr>
              <a:t>ŠTEJMO OD NAJMANJŠEGA DO NAJVEČJEGA </a:t>
            </a:r>
            <a:r>
              <a:rPr lang="hr-HR" sz="2400" dirty="0" smtClean="0">
                <a:latin typeface="Candara" pitchFamily="34" charset="0"/>
              </a:rPr>
              <a:t>ŠTEVILA.</a:t>
            </a:r>
            <a:endParaRPr lang="hr-HR" sz="2400" dirty="0">
              <a:latin typeface="Candara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12775" y="2060575"/>
            <a:ext cx="79914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80000"/>
              </a:lnSpc>
            </a:pPr>
            <a:endParaRPr lang="hr-HR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68313" y="1989138"/>
            <a:ext cx="8208962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80000"/>
              </a:lnSpc>
            </a:pPr>
            <a:r>
              <a:rPr lang="hr-HR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20, 19, 18, 17, 16, 15</a:t>
            </a:r>
            <a:r>
              <a:rPr lang="hr-HR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</a:t>
            </a:r>
            <a:r>
              <a:rPr lang="hr-HR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14, 13, 12, 11, 10, 9, 8, 7, 6, 5, 4, 3, </a:t>
            </a:r>
            <a:r>
              <a:rPr lang="hr-HR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2, 1</a:t>
            </a:r>
            <a:endParaRPr lang="hr-HR" sz="44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66725" y="1989138"/>
            <a:ext cx="82089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80000"/>
              </a:lnSpc>
            </a:pPr>
            <a:r>
              <a:rPr lang="hr-HR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 </a:t>
            </a:r>
            <a:endParaRPr lang="hr-HR" sz="44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259632" y="1144588"/>
            <a:ext cx="7605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2400" dirty="0" smtClean="0">
                <a:latin typeface="Candara" pitchFamily="34" charset="0"/>
              </a:rPr>
              <a:t>ŠTEJMO OD </a:t>
            </a:r>
            <a:r>
              <a:rPr lang="hr-HR" sz="2400" dirty="0" smtClean="0">
                <a:latin typeface="Candara" pitchFamily="34" charset="0"/>
              </a:rPr>
              <a:t>NAJVEČJEGA </a:t>
            </a:r>
            <a:r>
              <a:rPr lang="hr-HR" sz="2400" dirty="0" smtClean="0">
                <a:latin typeface="Candara" pitchFamily="34" charset="0"/>
              </a:rPr>
              <a:t>DO </a:t>
            </a:r>
            <a:r>
              <a:rPr lang="hr-HR" sz="2400" dirty="0" smtClean="0">
                <a:latin typeface="Candara" pitchFamily="34" charset="0"/>
              </a:rPr>
              <a:t>NAJMANJŠEGA ŠTEVILA</a:t>
            </a:r>
            <a:r>
              <a:rPr lang="hr-HR" sz="2400" dirty="0" smtClean="0">
                <a:latin typeface="Candara" pitchFamily="34" charset="0"/>
              </a:rPr>
              <a:t>.</a:t>
            </a:r>
            <a:endParaRPr lang="hr-HR" sz="2400" dirty="0"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848350" y="4438650"/>
            <a:ext cx="4940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72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71605" y="1571613"/>
            <a:ext cx="10016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7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119563" y="2781300"/>
            <a:ext cx="619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3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28794" y="3857628"/>
            <a:ext cx="15890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92138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19113" y="6113463"/>
            <a:ext cx="41376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latin typeface="Candara" pitchFamily="34" charset="0"/>
              </a:rPr>
              <a:t>PONOVIMO. </a:t>
            </a:r>
            <a:r>
              <a:rPr lang="hr-HR" dirty="0" smtClean="0">
                <a:latin typeface="Candara" pitchFamily="34" charset="0"/>
              </a:rPr>
              <a:t> </a:t>
            </a:r>
            <a:r>
              <a:rPr lang="hr-HR" dirty="0" smtClean="0">
                <a:latin typeface="Candara" pitchFamily="34" charset="0"/>
              </a:rPr>
              <a:t>GLASNO PREBERI ŠTEVILA.</a:t>
            </a:r>
            <a:endParaRPr lang="hr-HR" dirty="0">
              <a:latin typeface="Candara" pitchFamily="34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6357950" y="1214422"/>
            <a:ext cx="6719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9</a:t>
            </a:r>
            <a:endParaRPr lang="hr-HR" sz="72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475656" y="548680"/>
            <a:ext cx="70196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 smtClean="0">
                <a:latin typeface="Candara" pitchFamily="34" charset="0"/>
              </a:rPr>
              <a:t>UREDI ŠTEVILA OD </a:t>
            </a:r>
            <a:r>
              <a:rPr lang="hr-HR" sz="2400" dirty="0" smtClean="0">
                <a:latin typeface="Candara" pitchFamily="34" charset="0"/>
              </a:rPr>
              <a:t>NAJMANJŠEGA</a:t>
            </a:r>
            <a:r>
              <a:rPr lang="hr-HR" sz="2400" dirty="0" smtClean="0">
                <a:latin typeface="Candara" pitchFamily="34" charset="0"/>
              </a:rPr>
              <a:t> DO NAJVEČJEGA </a:t>
            </a:r>
          </a:p>
          <a:p>
            <a:r>
              <a:rPr lang="hr-HR" sz="2400" dirty="0" smtClean="0">
                <a:latin typeface="Candara" pitchFamily="34" charset="0"/>
              </a:rPr>
              <a:t>(USTNO).</a:t>
            </a:r>
            <a:endParaRPr lang="hr-HR" sz="2400" dirty="0">
              <a:latin typeface="Candara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859338" y="4854575"/>
            <a:ext cx="442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484438" y="3197225"/>
            <a:ext cx="5421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7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403350" y="4565650"/>
            <a:ext cx="8066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15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856413" y="3433763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9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643438" y="3197225"/>
            <a:ext cx="70083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47664" y="476672"/>
            <a:ext cx="70196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 smtClean="0">
                <a:latin typeface="Candara" pitchFamily="34" charset="0"/>
              </a:rPr>
              <a:t>UREDI ŠTEVILA OD NAJVEČJEGA DO </a:t>
            </a:r>
            <a:r>
              <a:rPr lang="hr-HR" sz="2400" dirty="0" smtClean="0">
                <a:latin typeface="Candara" pitchFamily="34" charset="0"/>
              </a:rPr>
              <a:t>NAJMANJŠEGA </a:t>
            </a:r>
          </a:p>
          <a:p>
            <a:r>
              <a:rPr lang="hr-HR" sz="2400" dirty="0" smtClean="0">
                <a:latin typeface="Candara" pitchFamily="34" charset="0"/>
              </a:rPr>
              <a:t>(USTNO). </a:t>
            </a:r>
            <a:endParaRPr lang="hr-HR" sz="2400" dirty="0">
              <a:latin typeface="Candara" pitchFamily="34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319338" y="3937000"/>
            <a:ext cx="8050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13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787900" y="3054350"/>
            <a:ext cx="81144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12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732588" y="4868863"/>
            <a:ext cx="8066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15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042988" y="283845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6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284663" y="485457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8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451725" y="3068638"/>
            <a:ext cx="8531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twee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716338"/>
            <a:ext cx="2390775" cy="2857500"/>
          </a:xfrm>
          <a:prstGeom prst="rect">
            <a:avLst/>
          </a:prstGeom>
          <a:noFill/>
        </p:spPr>
      </p:pic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707904" y="836713"/>
            <a:ext cx="4104184" cy="2663726"/>
          </a:xfrm>
          <a:prstGeom prst="wedgeEllipseCallout">
            <a:avLst>
              <a:gd name="adj1" fmla="val -77743"/>
              <a:gd name="adj2" fmla="val 10814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r-HR" sz="2400" b="1" dirty="0" smtClean="0">
                <a:solidFill>
                  <a:srgbClr val="FF0000"/>
                </a:solidFill>
                <a:latin typeface="Candara" pitchFamily="34" charset="0"/>
              </a:rPr>
              <a:t>TAKO, SPOZNALI SMO ŠTEVILA:  </a:t>
            </a:r>
          </a:p>
          <a:p>
            <a:pPr algn="ctr"/>
            <a:r>
              <a:rPr lang="hr-HR" sz="2400" b="1" dirty="0" smtClean="0">
                <a:solidFill>
                  <a:srgbClr val="FF0000"/>
                </a:solidFill>
                <a:latin typeface="Candara" pitchFamily="34" charset="0"/>
              </a:rPr>
              <a:t>11, 12, 13, </a:t>
            </a:r>
            <a:r>
              <a:rPr lang="hr-HR" sz="2400" b="1" dirty="0" smtClean="0">
                <a:solidFill>
                  <a:srgbClr val="FF0000"/>
                </a:solidFill>
                <a:latin typeface="Candara" pitchFamily="34" charset="0"/>
              </a:rPr>
              <a:t>14, 15, 16, 17, 18, 19 IN 20.</a:t>
            </a:r>
            <a:endParaRPr lang="hr-HR" sz="2400" b="1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hr-HR" sz="2400" b="1" dirty="0" smtClean="0">
                <a:solidFill>
                  <a:srgbClr val="FF0000"/>
                </a:solidFill>
                <a:latin typeface="Candara" pitchFamily="34" charset="0"/>
              </a:rPr>
              <a:t>VIDIŠ, DA NI TEŽKO ŠTETI ČEZ 10.</a:t>
            </a:r>
            <a:endParaRPr lang="hr-HR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85919" y="1500174"/>
            <a:ext cx="142875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2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24388" y="4438650"/>
            <a:ext cx="692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72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8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166813" y="3573463"/>
            <a:ext cx="692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9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280150" y="2854325"/>
            <a:ext cx="9877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72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10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19113" y="6113463"/>
            <a:ext cx="4145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latin typeface="Candara" pitchFamily="34" charset="0"/>
              </a:rPr>
              <a:t>PONOVIMO. GLASNO PREBERI ŠTEVILA.</a:t>
            </a:r>
            <a:endParaRPr lang="hr-HR" dirty="0">
              <a:latin typeface="Candara" pitchFamily="34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4424363" y="1571612"/>
            <a:ext cx="2952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6</a:t>
            </a:r>
            <a:endParaRPr lang="hr-HR" sz="72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11413" y="1714488"/>
            <a:ext cx="4940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16013" y="4437063"/>
            <a:ext cx="6270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72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2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95963" y="928670"/>
            <a:ext cx="619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3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284663" y="4429132"/>
            <a:ext cx="692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4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9750" y="2428868"/>
            <a:ext cx="6222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359650" y="2428869"/>
            <a:ext cx="692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6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140200" y="1142984"/>
            <a:ext cx="6142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7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916238" y="3500439"/>
            <a:ext cx="692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8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504113" y="4572009"/>
            <a:ext cx="692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9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508625" y="3571877"/>
            <a:ext cx="9877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19113" y="6113463"/>
            <a:ext cx="4087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latin typeface="Candara" pitchFamily="34" charset="0"/>
              </a:rPr>
              <a:t>PONOVIMO. GLASNO PREBERI ŠTEVILA.</a:t>
            </a:r>
            <a:endParaRPr lang="hr-HR" dirty="0"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867400" y="3573463"/>
            <a:ext cx="125386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96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10</a:t>
            </a:r>
          </a:p>
        </p:txBody>
      </p:sp>
      <p:pic>
        <p:nvPicPr>
          <p:cNvPr id="13325" name="Picture 1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13326" name="Picture 1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13327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13328" name="Picture 1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13329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13330" name="Picture 1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13331" name="Picture 1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13332" name="Picture 2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428868"/>
            <a:ext cx="719138" cy="936625"/>
          </a:xfrm>
          <a:prstGeom prst="rect">
            <a:avLst/>
          </a:prstGeom>
          <a:noFill/>
        </p:spPr>
      </p:pic>
      <p:pic>
        <p:nvPicPr>
          <p:cNvPr id="13333" name="Picture 2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13334" name="Picture 2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6" name="Picture 2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419475" y="3910013"/>
            <a:ext cx="87075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11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2928926" y="5357813"/>
            <a:ext cx="27860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ENAJST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7199" name="Picture 3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7200" name="Picture 3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7201" name="Picture 3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7202" name="Picture 3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7203" name="Picture 3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7204" name="Picture 3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7205" name="Picture 3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7206" name="Picture 3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7207" name="Picture 3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7208" name="Picture 4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25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/>
      <p:bldP spid="7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8195" name="Picture 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8196" name="Picture 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8197" name="Picture 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8198" name="Picture 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8199" name="Picture 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8200" name="Picture 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8201" name="Picture 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8202" name="Picture 1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8203" name="Picture 1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  <p:pic>
        <p:nvPicPr>
          <p:cNvPr id="8204" name="Picture 1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419475" y="3910013"/>
            <a:ext cx="10198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12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411413" y="5357813"/>
            <a:ext cx="307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DVANAJST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8207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92375"/>
            <a:ext cx="719137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9219" name="Picture 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9220" name="Picture 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9221" name="Picture 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9222" name="Picture 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9223" name="Picture 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9224" name="Picture 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9225" name="Picture 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9226" name="Picture 1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9227" name="Picture 1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  <p:pic>
        <p:nvPicPr>
          <p:cNvPr id="9228" name="Picture 1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419475" y="3910013"/>
            <a:ext cx="10102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13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411413" y="5357813"/>
            <a:ext cx="28151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TRINAJST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9231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92375"/>
            <a:ext cx="719137" cy="936625"/>
          </a:xfrm>
          <a:prstGeom prst="rect">
            <a:avLst/>
          </a:prstGeom>
          <a:noFill/>
        </p:spPr>
      </p:pic>
      <p:pic>
        <p:nvPicPr>
          <p:cNvPr id="9232" name="Picture 1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341438"/>
            <a:ext cx="719138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8" y="1341438"/>
            <a:ext cx="719137" cy="936625"/>
          </a:xfrm>
          <a:prstGeom prst="rect">
            <a:avLst/>
          </a:prstGeom>
          <a:noFill/>
        </p:spPr>
      </p:pic>
      <p:pic>
        <p:nvPicPr>
          <p:cNvPr id="10243" name="Picture 3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1341438"/>
            <a:ext cx="719137" cy="936625"/>
          </a:xfrm>
          <a:prstGeom prst="rect">
            <a:avLst/>
          </a:prstGeom>
          <a:noFill/>
        </p:spPr>
      </p:pic>
      <p:pic>
        <p:nvPicPr>
          <p:cNvPr id="10244" name="Picture 4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341438"/>
            <a:ext cx="719137" cy="936625"/>
          </a:xfrm>
          <a:prstGeom prst="rect">
            <a:avLst/>
          </a:prstGeom>
          <a:noFill/>
        </p:spPr>
      </p:pic>
      <p:pic>
        <p:nvPicPr>
          <p:cNvPr id="10245" name="Picture 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088" y="1341438"/>
            <a:ext cx="719137" cy="936625"/>
          </a:xfrm>
          <a:prstGeom prst="rect">
            <a:avLst/>
          </a:prstGeom>
          <a:noFill/>
        </p:spPr>
      </p:pic>
      <p:pic>
        <p:nvPicPr>
          <p:cNvPr id="10246" name="Picture 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341438"/>
            <a:ext cx="719138" cy="936625"/>
          </a:xfrm>
          <a:prstGeom prst="rect">
            <a:avLst/>
          </a:prstGeom>
          <a:noFill/>
        </p:spPr>
      </p:pic>
      <p:pic>
        <p:nvPicPr>
          <p:cNvPr id="10247" name="Picture 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22525"/>
            <a:ext cx="719138" cy="936625"/>
          </a:xfrm>
          <a:prstGeom prst="rect">
            <a:avLst/>
          </a:prstGeom>
          <a:noFill/>
        </p:spPr>
      </p:pic>
      <p:pic>
        <p:nvPicPr>
          <p:cNvPr id="10248" name="Picture 8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422525"/>
            <a:ext cx="719138" cy="936625"/>
          </a:xfrm>
          <a:prstGeom prst="rect">
            <a:avLst/>
          </a:prstGeom>
          <a:noFill/>
        </p:spPr>
      </p:pic>
      <p:pic>
        <p:nvPicPr>
          <p:cNvPr id="10249" name="Picture 9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725" y="2422525"/>
            <a:ext cx="719138" cy="936625"/>
          </a:xfrm>
          <a:prstGeom prst="rect">
            <a:avLst/>
          </a:prstGeom>
          <a:noFill/>
        </p:spPr>
      </p:pic>
      <p:pic>
        <p:nvPicPr>
          <p:cNvPr id="10250" name="Picture 10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350" y="2422525"/>
            <a:ext cx="719138" cy="936625"/>
          </a:xfrm>
          <a:prstGeom prst="rect">
            <a:avLst/>
          </a:prstGeom>
          <a:noFill/>
        </p:spPr>
      </p:pic>
      <p:pic>
        <p:nvPicPr>
          <p:cNvPr id="10251" name="Picture 11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2422525"/>
            <a:ext cx="719137" cy="936625"/>
          </a:xfrm>
          <a:prstGeom prst="rect">
            <a:avLst/>
          </a:prstGeom>
          <a:noFill/>
        </p:spPr>
      </p:pic>
      <p:pic>
        <p:nvPicPr>
          <p:cNvPr id="10252" name="Picture 12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341438"/>
            <a:ext cx="719137" cy="936625"/>
          </a:xfrm>
          <a:prstGeom prst="rect">
            <a:avLst/>
          </a:prstGeom>
          <a:noFill/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419475" y="3910013"/>
            <a:ext cx="10775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8000" b="1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14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124075" y="5357813"/>
            <a:ext cx="33025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ŠTIRINAJST</a:t>
            </a:r>
            <a:endParaRPr lang="hr-HR" sz="4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10255" name="Picture 15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492375"/>
            <a:ext cx="719137" cy="936625"/>
          </a:xfrm>
          <a:prstGeom prst="rect">
            <a:avLst/>
          </a:prstGeom>
          <a:noFill/>
        </p:spPr>
      </p:pic>
      <p:pic>
        <p:nvPicPr>
          <p:cNvPr id="10256" name="Picture 16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341438"/>
            <a:ext cx="719138" cy="936625"/>
          </a:xfrm>
          <a:prstGeom prst="rect">
            <a:avLst/>
          </a:prstGeom>
          <a:noFill/>
        </p:spPr>
      </p:pic>
      <p:pic>
        <p:nvPicPr>
          <p:cNvPr id="10257" name="Picture 17" descr="pisa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2420938"/>
            <a:ext cx="719138" cy="9366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0254" grpId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241</Words>
  <Application>Microsoft Office PowerPoint</Application>
  <PresentationFormat>Diaprojekcija na zaslonu (4:3)</PresentationFormat>
  <Paragraphs>92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Zadani dizajn</vt:lpstr>
      <vt:lpstr>Diapozitiv 1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  <vt:lpstr>Diapozitiv 15</vt:lpstr>
      <vt:lpstr>Diapozitiv 16</vt:lpstr>
      <vt:lpstr>Diapozitiv 17</vt:lpstr>
      <vt:lpstr>1,  2,  3,  4,  5,  6,  7,  8,  9, 10, 11, 12, 13, 14, 15, 16, 17, 18, 19, 20 </vt:lpstr>
      <vt:lpstr>Diapozitiv 19</vt:lpstr>
      <vt:lpstr>Diapozitiv 20</vt:lpstr>
      <vt:lpstr>Diapozitiv 21</vt:lpstr>
      <vt:lpstr>Diapozitiv 22</vt:lpstr>
    </vt:vector>
  </TitlesOfParts>
  <Company>MZOŠ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Brojevi 11, 12, 13, 14, 15</dc:title>
  <dc:creator>grga</dc:creator>
  <cp:lastModifiedBy>Marjetka</cp:lastModifiedBy>
  <cp:revision>26</cp:revision>
  <dcterms:created xsi:type="dcterms:W3CDTF">2008-03-07T07:42:10Z</dcterms:created>
  <dcterms:modified xsi:type="dcterms:W3CDTF">2020-03-24T18:16:00Z</dcterms:modified>
</cp:coreProperties>
</file>